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25"/>
  </p:notesMasterIdLst>
  <p:sldIdLst>
    <p:sldId id="356" r:id="rId2"/>
    <p:sldId id="338" r:id="rId3"/>
    <p:sldId id="337" r:id="rId4"/>
    <p:sldId id="340" r:id="rId5"/>
    <p:sldId id="357" r:id="rId6"/>
    <p:sldId id="343" r:id="rId7"/>
    <p:sldId id="339" r:id="rId8"/>
    <p:sldId id="324" r:id="rId9"/>
    <p:sldId id="344" r:id="rId10"/>
    <p:sldId id="342" r:id="rId11"/>
    <p:sldId id="320" r:id="rId12"/>
    <p:sldId id="321" r:id="rId13"/>
    <p:sldId id="345" r:id="rId14"/>
    <p:sldId id="334" r:id="rId15"/>
    <p:sldId id="346" r:id="rId16"/>
    <p:sldId id="350" r:id="rId17"/>
    <p:sldId id="351" r:id="rId18"/>
    <p:sldId id="349" r:id="rId19"/>
    <p:sldId id="355" r:id="rId20"/>
    <p:sldId id="352" r:id="rId21"/>
    <p:sldId id="353" r:id="rId22"/>
    <p:sldId id="354" r:id="rId23"/>
    <p:sldId id="316"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2" d="100"/>
          <a:sy n="72" d="100"/>
        </p:scale>
        <p:origin x="-108" y="-1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74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A7CB10D-F89F-42E5-80ED-BB85CC0B1263}" type="datetimeFigureOut">
              <a:rPr lang="en-GB" smtClean="0"/>
              <a:pPr/>
              <a:t>21/11/2015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F87E143-0D60-4017-A3AC-DD4D44D2F84D}"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p:txBody>
          <a:bodyPr/>
          <a:lstStyle/>
          <a:p>
            <a:pPr>
              <a:defRPr/>
            </a:pPr>
            <a:fld id="{219B0D05-B7E1-4564-8095-FEEE78E094AF}" type="slidenum">
              <a:rPr lang="en-GB" smtClean="0"/>
              <a:pPr>
                <a:defRPr/>
              </a:pPr>
              <a:t>5</a:t>
            </a:fld>
            <a:endParaRPr lang="en-GB" smtClean="0"/>
          </a:p>
        </p:txBody>
      </p:sp>
      <p:sp>
        <p:nvSpPr>
          <p:cNvPr id="34819"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lIns="91428" tIns="45713" rIns="91428" bIns="45713" anchor="b"/>
          <a:lstStyle/>
          <a:p>
            <a:pPr algn="r"/>
            <a:fld id="{12B84ACF-1AF3-4C0F-99E3-3D1DB6563BCB}" type="slidenum">
              <a:rPr lang="en-GB" altLang="en-US" sz="1200"/>
              <a:pPr algn="r"/>
              <a:t>5</a:t>
            </a:fld>
            <a:endParaRPr lang="en-GB" altLang="en-US" sz="1200"/>
          </a:p>
        </p:txBody>
      </p:sp>
      <p:sp>
        <p:nvSpPr>
          <p:cNvPr id="34820"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4821" name="Rectangle 3"/>
          <p:cNvSpPr>
            <a:spLocks noGrp="1" noChangeArrowheads="1"/>
          </p:cNvSpPr>
          <p:nvPr>
            <p:ph type="body" idx="1"/>
          </p:nvPr>
        </p:nvSpPr>
        <p:spPr bwMode="auto">
          <a:noFill/>
        </p:spPr>
        <p:txBody>
          <a:bodyPr/>
          <a:lstStyle/>
          <a:p>
            <a:pPr eaLnBrk="1" hangingPunct="1"/>
            <a:r>
              <a:rPr lang="en-US" altLang="en-US" smtClean="0"/>
              <a:t>Though L does not refer to it specifically, the ICS split maps onto the basic DBT model of the mind, as follows: The idea of a shifting balance is central to DBT, so that the self is seen as moving between the minds.  Wise mind is the same as the two central ss. in ICS working smoothly together; reasonable mind dominance suggests an avoidance of the emotional (because the physical state of arousal produced by memories is anticipated as too unpleasant). Emotional Mind is where the implicational is dominant, and a loop can be set up that excludes current reflection, and so revision of past patterns – whether of depressive rumination or impulsive action.</a:t>
            </a:r>
            <a:endParaRPr lang="en-GB"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2466" name="Rectangle 9"/>
          <p:cNvSpPr>
            <a:spLocks noGrp="1" noChangeArrowheads="1"/>
          </p:cNvSpPr>
          <p:nvPr>
            <p:ph type="sldNum" sz="quarter" idx="5"/>
          </p:nvPr>
        </p:nvSpPr>
        <p:spPr>
          <a:noFill/>
        </p:spPr>
        <p:txBody>
          <a:bodyPr/>
          <a:lstStyle/>
          <a:p>
            <a:fld id="{BF08C923-A120-4537-A10D-F510B8939F0B}" type="slidenum">
              <a:rPr lang="en-GB">
                <a:ea typeface="Arial Unicode MS" pitchFamily="34" charset="-128"/>
                <a:cs typeface="Arial Unicode MS" pitchFamily="34" charset="-128"/>
              </a:rPr>
              <a:pPr/>
              <a:t>16</a:t>
            </a:fld>
            <a:endParaRPr lang="en-GB">
              <a:ea typeface="Arial Unicode MS" pitchFamily="34" charset="-128"/>
              <a:cs typeface="Arial Unicode MS" pitchFamily="34" charset="-128"/>
            </a:endParaRPr>
          </a:p>
        </p:txBody>
      </p:sp>
      <p:sp>
        <p:nvSpPr>
          <p:cNvPr id="62467" name="Rectangle 1"/>
          <p:cNvSpPr>
            <a:spLocks noGrp="1" noRot="1" noChangeAspect="1" noChangeArrowheads="1" noTextEdit="1"/>
          </p:cNvSpPr>
          <p:nvPr>
            <p:ph type="sldImg"/>
          </p:nvPr>
        </p:nvSpPr>
        <p:spPr>
          <a:xfrm>
            <a:off x="1144588" y="685800"/>
            <a:ext cx="4572000" cy="3430588"/>
          </a:xfrm>
          <a:solidFill>
            <a:srgbClr val="FFFFFF"/>
          </a:solidFill>
          <a:ln/>
        </p:spPr>
      </p:sp>
      <p:sp>
        <p:nvSpPr>
          <p:cNvPr id="62468" name="Rectangle 2"/>
          <p:cNvSpPr>
            <a:spLocks noGrp="1" noChangeArrowheads="1"/>
          </p:cNvSpPr>
          <p:nvPr>
            <p:ph type="body" idx="1"/>
          </p:nvPr>
        </p:nvSpPr>
        <p:spPr>
          <a:xfrm>
            <a:off x="685800" y="4346020"/>
            <a:ext cx="5487959" cy="4116129"/>
          </a:xfrm>
          <a:noFill/>
          <a:ln/>
        </p:spPr>
        <p:txBody>
          <a:bodyPr wrap="none" anchor="ctr"/>
          <a:lstStyle/>
          <a:p>
            <a:endParaRPr lang="en-US" altLang="en-US"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0CB91F48-0202-401C-9554-4AB39AC6E516}" type="datetimeFigureOut">
              <a:rPr lang="en-GB" smtClean="0"/>
              <a:pPr/>
              <a:t>21/11/2015</a:t>
            </a:fld>
            <a:endParaRPr lang="en-GB"/>
          </a:p>
        </p:txBody>
      </p:sp>
      <p:sp>
        <p:nvSpPr>
          <p:cNvPr id="17" name="Footer Placeholder 16"/>
          <p:cNvSpPr>
            <a:spLocks noGrp="1"/>
          </p:cNvSpPr>
          <p:nvPr>
            <p:ph type="ftr" sz="quarter" idx="11"/>
          </p:nvPr>
        </p:nvSpPr>
        <p:spPr/>
        <p:txBody>
          <a:bodyPr/>
          <a:lstStyle/>
          <a:p>
            <a:endParaRPr lang="en-GB"/>
          </a:p>
        </p:txBody>
      </p:sp>
      <p:sp>
        <p:nvSpPr>
          <p:cNvPr id="29" name="Slide Number Placeholder 28"/>
          <p:cNvSpPr>
            <a:spLocks noGrp="1"/>
          </p:cNvSpPr>
          <p:nvPr>
            <p:ph type="sldNum" sz="quarter" idx="12"/>
          </p:nvPr>
        </p:nvSpPr>
        <p:spPr/>
        <p:txBody>
          <a:bodyPr/>
          <a:lstStyle/>
          <a:p>
            <a:fld id="{194E1FF7-A38B-4F54-8D94-3A9CADE0F243}" type="slidenum">
              <a:rPr lang="en-GB" smtClean="0"/>
              <a:pPr/>
              <a:t>‹#›</a:t>
            </a:fld>
            <a:endParaRPr lang="en-GB"/>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CB91F48-0202-401C-9554-4AB39AC6E516}" type="datetimeFigureOut">
              <a:rPr lang="en-GB" smtClean="0"/>
              <a:pPr/>
              <a:t>21/11/2015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94E1FF7-A38B-4F54-8D94-3A9CADE0F243}" type="slidenum">
              <a:rPr lang="en-GB" smtClean="0"/>
              <a:pPr/>
              <a:t>‹#›</a:t>
            </a:fld>
            <a:endParaRPr lang="en-GB"/>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CB91F48-0202-401C-9554-4AB39AC6E516}" type="datetimeFigureOut">
              <a:rPr lang="en-GB" smtClean="0"/>
              <a:pPr/>
              <a:t>21/11/2015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94E1FF7-A38B-4F54-8D94-3A9CADE0F243}" type="slidenum">
              <a:rPr lang="en-GB" smtClean="0"/>
              <a:pPr/>
              <a:t>‹#›</a:t>
            </a:fld>
            <a:endParaRPr lang="en-GB"/>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457200" y="1600200"/>
            <a:ext cx="8229600" cy="4525963"/>
          </a:xfrm>
        </p:spPr>
        <p:txBody>
          <a:bodyPr/>
          <a:lstStyle/>
          <a:p>
            <a:pPr lvl="0"/>
            <a:endParaRPr lang="en-GB" noProof="0"/>
          </a:p>
        </p:txBody>
      </p:sp>
      <p:sp>
        <p:nvSpPr>
          <p:cNvPr id="4" name="Date Placeholder 3"/>
          <p:cNvSpPr>
            <a:spLocks noGrp="1"/>
          </p:cNvSpPr>
          <p:nvPr>
            <p:ph type="dt" sz="half" idx="10"/>
          </p:nvPr>
        </p:nvSpPr>
        <p:spPr>
          <a:xfrm>
            <a:off x="457200" y="6245225"/>
            <a:ext cx="2133600" cy="476250"/>
          </a:xfrm>
        </p:spPr>
        <p:txBody>
          <a:bodyPr/>
          <a:lstStyle>
            <a:lvl1pPr>
              <a:defRPr/>
            </a:lvl1pPr>
          </a:lstStyle>
          <a:p>
            <a:pPr>
              <a:defRPr/>
            </a:pPr>
            <a:endParaRPr lang="en-GB"/>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pPr>
              <a:defRPr/>
            </a:pPr>
            <a:endParaRPr lang="en-GB"/>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pPr>
              <a:defRPr/>
            </a:pPr>
            <a:fld id="{777444A0-E59E-480D-B880-5364050E1437}" type="slidenum">
              <a:rPr lang="en-GB"/>
              <a:pPr>
                <a:defRPr/>
              </a:pPr>
              <a:t>‹#›</a:t>
            </a:fld>
            <a:endParaRPr lang="en-GB"/>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CB91F48-0202-401C-9554-4AB39AC6E516}" type="datetimeFigureOut">
              <a:rPr lang="en-GB" smtClean="0"/>
              <a:pPr/>
              <a:t>21/11/2015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94E1FF7-A38B-4F54-8D94-3A9CADE0F243}" type="slidenum">
              <a:rPr lang="en-GB" smtClean="0"/>
              <a:pPr/>
              <a:t>‹#›</a:t>
            </a:fld>
            <a:endParaRPr lang="en-GB"/>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CB91F48-0202-401C-9554-4AB39AC6E516}" type="datetimeFigureOut">
              <a:rPr lang="en-GB" smtClean="0"/>
              <a:pPr/>
              <a:t>21/11/2015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7924800" y="6416675"/>
            <a:ext cx="762000" cy="365125"/>
          </a:xfrm>
        </p:spPr>
        <p:txBody>
          <a:bodyPr/>
          <a:lstStyle/>
          <a:p>
            <a:fld id="{194E1FF7-A38B-4F54-8D94-3A9CADE0F243}" type="slidenum">
              <a:rPr lang="en-GB" smtClean="0"/>
              <a:pPr/>
              <a:t>‹#›</a:t>
            </a:fld>
            <a:endParaRPr lang="en-GB"/>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CB91F48-0202-401C-9554-4AB39AC6E516}" type="datetimeFigureOut">
              <a:rPr lang="en-GB" smtClean="0"/>
              <a:pPr/>
              <a:t>21/11/2015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94E1FF7-A38B-4F54-8D94-3A9CADE0F243}" type="slidenum">
              <a:rPr lang="en-GB" smtClean="0"/>
              <a:pPr/>
              <a:t>‹#›</a:t>
            </a:fld>
            <a:endParaRPr lang="en-GB"/>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CB91F48-0202-401C-9554-4AB39AC6E516}" type="datetimeFigureOut">
              <a:rPr lang="en-GB" smtClean="0"/>
              <a:pPr/>
              <a:t>21/11/2015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94E1FF7-A38B-4F54-8D94-3A9CADE0F243}" type="slidenum">
              <a:rPr lang="en-GB" smtClean="0"/>
              <a:pPr/>
              <a:t>‹#›</a:t>
            </a:fld>
            <a:endParaRPr lang="en-GB"/>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CB91F48-0202-401C-9554-4AB39AC6E516}" type="datetimeFigureOut">
              <a:rPr lang="en-GB" smtClean="0"/>
              <a:pPr/>
              <a:t>21/11/2015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94E1FF7-A38B-4F54-8D94-3A9CADE0F243}" type="slidenum">
              <a:rPr lang="en-GB" smtClean="0"/>
              <a:pPr/>
              <a:t>‹#›</a:t>
            </a:fld>
            <a:endParaRPr lang="en-GB"/>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B91F48-0202-401C-9554-4AB39AC6E516}" type="datetimeFigureOut">
              <a:rPr lang="en-GB" smtClean="0"/>
              <a:pPr/>
              <a:t>21/11/2015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94E1FF7-A38B-4F54-8D94-3A9CADE0F243}" type="slidenum">
              <a:rPr lang="en-GB" smtClean="0"/>
              <a:pPr/>
              <a:t>‹#›</a:t>
            </a:fld>
            <a:endParaRPr lang="en-GB"/>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CB91F48-0202-401C-9554-4AB39AC6E516}" type="datetimeFigureOut">
              <a:rPr lang="en-GB" smtClean="0"/>
              <a:pPr/>
              <a:t>21/11/2015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94E1FF7-A38B-4F54-8D94-3A9CADE0F243}" type="slidenum">
              <a:rPr lang="en-GB" smtClean="0"/>
              <a:pPr/>
              <a:t>‹#›</a:t>
            </a:fld>
            <a:endParaRPr lang="en-GB"/>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CB91F48-0202-401C-9554-4AB39AC6E516}" type="datetimeFigureOut">
              <a:rPr lang="en-GB" smtClean="0"/>
              <a:pPr/>
              <a:t>21/11/2015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94E1FF7-A38B-4F54-8D94-3A9CADE0F243}" type="slidenum">
              <a:rPr lang="en-GB" smtClean="0"/>
              <a:pPr/>
              <a:t>‹#›</a:t>
            </a:fld>
            <a:endParaRPr lang="en-GB"/>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0CB91F48-0202-401C-9554-4AB39AC6E516}" type="datetimeFigureOut">
              <a:rPr lang="en-GB" smtClean="0"/>
              <a:pPr/>
              <a:t>21/11/2015</a:t>
            </a:fld>
            <a:endParaRPr lang="en-GB"/>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GB"/>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194E1FF7-A38B-4F54-8D94-3A9CADE0F243}" type="slidenum">
              <a:rPr lang="en-GB" smtClean="0"/>
              <a:pPr/>
              <a:t>‹#›</a:t>
            </a:fld>
            <a:endParaRPr lang="en-GB"/>
          </a:p>
        </p:txBody>
      </p:sp>
    </p:spTree>
  </p:cSld>
  <p:clrMap bg1="dk1" tx1="lt1" bg2="dk2" tx2="lt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 id="2147483792" r:id="rId12"/>
  </p:sldLayoutIdLst>
  <p:transition/>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422030" y="908720"/>
            <a:ext cx="8229600" cy="3312368"/>
          </a:xfrm>
        </p:spPr>
        <p:txBody>
          <a:bodyPr>
            <a:normAutofit fontScale="90000"/>
          </a:bodyPr>
          <a:lstStyle/>
          <a:p>
            <a:r>
              <a:rPr lang="en-GB" dirty="0" smtClean="0"/>
              <a:t>“What is real and what is not”</a:t>
            </a:r>
            <a:br>
              <a:rPr lang="en-GB" dirty="0" smtClean="0"/>
            </a:br>
            <a:r>
              <a:rPr lang="en-GB" dirty="0" smtClean="0"/>
              <a:t/>
            </a:r>
            <a:br>
              <a:rPr lang="en-GB" dirty="0" smtClean="0"/>
            </a:br>
            <a:r>
              <a:rPr lang="en-GB" sz="3600" dirty="0" smtClean="0"/>
              <a:t>a THERAPEUTIC APPROACH TO PSYCHOSIS </a:t>
            </a:r>
            <a:r>
              <a:rPr lang="en-GB" sz="3600" dirty="0" err="1" smtClean="0"/>
              <a:t>THaT</a:t>
            </a:r>
            <a:r>
              <a:rPr lang="en-GB" sz="3600" dirty="0" smtClean="0"/>
              <a:t> </a:t>
            </a:r>
            <a:r>
              <a:rPr lang="en-GB" sz="3600" dirty="0" smtClean="0"/>
              <a:t>TAKES EXPERIENCE SERIOUSLY AND UNDERMINES STIGMA</a:t>
            </a:r>
            <a:endParaRPr lang="en-GB" sz="3600" dirty="0"/>
          </a:p>
        </p:txBody>
      </p:sp>
      <p:sp>
        <p:nvSpPr>
          <p:cNvPr id="5" name="Subtitle 4"/>
          <p:cNvSpPr>
            <a:spLocks noGrp="1"/>
          </p:cNvSpPr>
          <p:nvPr>
            <p:ph type="subTitle" idx="1"/>
          </p:nvPr>
        </p:nvSpPr>
        <p:spPr>
          <a:xfrm>
            <a:off x="1371600" y="4509120"/>
            <a:ext cx="6400800" cy="1656184"/>
          </a:xfrm>
        </p:spPr>
        <p:txBody>
          <a:bodyPr/>
          <a:lstStyle/>
          <a:p>
            <a:r>
              <a:rPr lang="en-GB" dirty="0" smtClean="0"/>
              <a:t>Isabel Clarke</a:t>
            </a:r>
          </a:p>
          <a:p>
            <a:r>
              <a:rPr lang="en-GB" dirty="0" smtClean="0"/>
              <a:t>Consultant Clinical Psychologist</a:t>
            </a:r>
            <a:endParaRPr lang="en-GB"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Understanding and taking charge of the Threshold</a:t>
            </a:r>
            <a:endParaRPr lang="en-GB" dirty="0"/>
          </a:p>
        </p:txBody>
      </p:sp>
      <p:sp>
        <p:nvSpPr>
          <p:cNvPr id="3" name="Content Placeholder 2"/>
          <p:cNvSpPr>
            <a:spLocks noGrp="1"/>
          </p:cNvSpPr>
          <p:nvPr>
            <p:ph idx="1"/>
          </p:nvPr>
        </p:nvSpPr>
        <p:spPr/>
        <p:txBody>
          <a:bodyPr>
            <a:normAutofit/>
          </a:bodyPr>
          <a:lstStyle/>
          <a:p>
            <a:r>
              <a:rPr lang="en-GB" dirty="0" smtClean="0"/>
              <a:t>Brainstorm the factors leading to vulnerability</a:t>
            </a:r>
          </a:p>
          <a:p>
            <a:pPr lvl="1"/>
            <a:r>
              <a:rPr lang="en-GB" dirty="0" smtClean="0"/>
              <a:t>Lack of sleep, food, stress, isolation</a:t>
            </a:r>
          </a:p>
          <a:p>
            <a:pPr lvl="1"/>
            <a:r>
              <a:rPr lang="en-GB" dirty="0" smtClean="0"/>
              <a:t>Pressure of events – life transitions</a:t>
            </a:r>
          </a:p>
          <a:p>
            <a:pPr lvl="1"/>
            <a:r>
              <a:rPr lang="en-GB" dirty="0" smtClean="0"/>
              <a:t>Effect of past trauma and adversity</a:t>
            </a:r>
          </a:p>
          <a:p>
            <a:pPr lvl="1"/>
            <a:r>
              <a:rPr lang="en-GB" dirty="0" smtClean="0"/>
              <a:t>Drugs, alcohol</a:t>
            </a:r>
          </a:p>
          <a:p>
            <a:pPr lvl="1"/>
            <a:r>
              <a:rPr lang="en-GB" dirty="0" smtClean="0"/>
              <a:t>Spiritual practice – with vulnerability/to excess</a:t>
            </a:r>
          </a:p>
          <a:p>
            <a:r>
              <a:rPr lang="en-GB" dirty="0" smtClean="0"/>
              <a:t>Choice – you can take charge – you do not have to shut it </a:t>
            </a:r>
            <a:r>
              <a:rPr lang="en-GB" dirty="0" smtClean="0"/>
              <a:t>down completely</a:t>
            </a:r>
            <a:endParaRPr lang="en-GB" dirty="0" smtClean="0"/>
          </a:p>
          <a:p>
            <a:r>
              <a:rPr lang="en-GB" dirty="0" smtClean="0"/>
              <a:t>Motivation to use coping strategies in order to take charge</a:t>
            </a:r>
            <a:endParaRPr lang="en-GB" dirty="0"/>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a:defRPr/>
            </a:pPr>
            <a:r>
              <a:rPr lang="en-GB" sz="2800"/>
              <a:t>Session 2. The role of Arousal</a:t>
            </a:r>
            <a:r>
              <a:rPr lang="en-GB" sz="2000"/>
              <a:t> </a:t>
            </a:r>
            <a:r>
              <a:rPr lang="en-GB" sz="1800"/>
              <a:t> </a:t>
            </a:r>
            <a:br>
              <a:rPr lang="en-GB" sz="1800"/>
            </a:br>
            <a:r>
              <a:rPr lang="en-GB" sz="1800"/>
              <a:t>shaded area = anomalous experience/symptoms are more accessible.</a:t>
            </a:r>
          </a:p>
        </p:txBody>
      </p:sp>
      <p:graphicFrame>
        <p:nvGraphicFramePr>
          <p:cNvPr id="14339" name="Group 3"/>
          <p:cNvGraphicFramePr>
            <a:graphicFrameLocks noGrp="1"/>
          </p:cNvGraphicFramePr>
          <p:nvPr>
            <p:ph idx="1"/>
          </p:nvPr>
        </p:nvGraphicFramePr>
        <p:xfrm>
          <a:off x="457200" y="1600200"/>
          <a:ext cx="8229600" cy="4489450"/>
        </p:xfrm>
        <a:graphic>
          <a:graphicData uri="http://schemas.openxmlformats.org/drawingml/2006/table">
            <a:tbl>
              <a:tblPr/>
              <a:tblGrid>
                <a:gridCol w="1450975"/>
                <a:gridCol w="6778625"/>
              </a:tblGrid>
              <a:tr h="15081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charset="0"/>
                        </a:rPr>
                        <a:t>Level of Arousal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bg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r>
              <a:tr h="14732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800" b="0" i="0" u="none" strike="noStrike" cap="none" normalizeH="0" baseline="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charset="0"/>
                        </a:rPr>
                        <a:t>       Ordinary, alert, concentrated, state of arousal.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5081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800" b="0" i="0" u="none" strike="noStrike" cap="none" normalizeH="0" baseline="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charset="0"/>
                        </a:rPr>
                        <a:t>      Low arousal: hypnagogic; attention drifting etc.</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2"/>
                    </a:solidFill>
                  </a:tcPr>
                </a:tc>
              </a:tr>
            </a:tbl>
          </a:graphicData>
        </a:graphic>
      </p:graphicFrame>
      <p:sp>
        <p:nvSpPr>
          <p:cNvPr id="20497" name="Line 17"/>
          <p:cNvSpPr>
            <a:spLocks noChangeShapeType="1"/>
          </p:cNvSpPr>
          <p:nvPr/>
        </p:nvSpPr>
        <p:spPr bwMode="auto">
          <a:xfrm>
            <a:off x="1116013" y="3284538"/>
            <a:ext cx="0" cy="0"/>
          </a:xfrm>
          <a:prstGeom prst="line">
            <a:avLst/>
          </a:prstGeom>
          <a:noFill/>
          <a:ln w="41275">
            <a:solidFill>
              <a:schemeClr val="tx1"/>
            </a:solidFill>
            <a:round/>
            <a:headEnd/>
            <a:tailEnd type="triangle" w="med" len="med"/>
          </a:ln>
        </p:spPr>
        <p:txBody>
          <a:bodyPr/>
          <a:lstStyle/>
          <a:p>
            <a:endParaRPr lang="en-GB"/>
          </a:p>
        </p:txBody>
      </p:sp>
      <p:sp>
        <p:nvSpPr>
          <p:cNvPr id="20498" name="AutoShape 18"/>
          <p:cNvSpPr>
            <a:spLocks noChangeArrowheads="1"/>
          </p:cNvSpPr>
          <p:nvPr/>
        </p:nvSpPr>
        <p:spPr bwMode="auto">
          <a:xfrm>
            <a:off x="1042988" y="3284538"/>
            <a:ext cx="144462" cy="1944687"/>
          </a:xfrm>
          <a:prstGeom prst="upArrow">
            <a:avLst>
              <a:gd name="adj1" fmla="val 50000"/>
              <a:gd name="adj2" fmla="val 336540"/>
            </a:avLst>
          </a:prstGeom>
          <a:solidFill>
            <a:schemeClr val="accent1"/>
          </a:solidFill>
          <a:ln w="9525">
            <a:solidFill>
              <a:schemeClr val="tx1"/>
            </a:solidFill>
            <a:miter lim="800000"/>
            <a:headEnd/>
            <a:tailEnd/>
          </a:ln>
        </p:spPr>
        <p:txBody>
          <a:bodyPr wrap="none" anchor="ctr"/>
          <a:lstStyle/>
          <a:p>
            <a:endParaRPr lang="en-US"/>
          </a:p>
        </p:txBody>
      </p:sp>
      <p:sp>
        <p:nvSpPr>
          <p:cNvPr id="20499" name="Text Box 19"/>
          <p:cNvSpPr txBox="1">
            <a:spLocks noChangeArrowheads="1"/>
          </p:cNvSpPr>
          <p:nvPr/>
        </p:nvSpPr>
        <p:spPr bwMode="auto">
          <a:xfrm>
            <a:off x="2463800" y="2012950"/>
            <a:ext cx="2459038" cy="366713"/>
          </a:xfrm>
          <a:prstGeom prst="rect">
            <a:avLst/>
          </a:prstGeom>
          <a:noFill/>
          <a:ln w="9525">
            <a:noFill/>
            <a:miter lim="800000"/>
            <a:headEnd/>
            <a:tailEnd/>
          </a:ln>
        </p:spPr>
        <p:txBody>
          <a:bodyPr wrap="none">
            <a:spAutoFit/>
          </a:bodyPr>
          <a:lstStyle/>
          <a:p>
            <a:r>
              <a:rPr lang="en-GB">
                <a:latin typeface="Comic Sans MS" pitchFamily="66" charset="0"/>
              </a:rPr>
              <a:t>High</a:t>
            </a:r>
            <a:r>
              <a:rPr lang="en-GB">
                <a:solidFill>
                  <a:schemeClr val="bg1"/>
                </a:solidFill>
                <a:latin typeface="Comic Sans MS" pitchFamily="66" charset="0"/>
              </a:rPr>
              <a:t> </a:t>
            </a:r>
            <a:r>
              <a:rPr lang="en-GB">
                <a:latin typeface="Comic Sans MS" pitchFamily="66" charset="0"/>
              </a:rPr>
              <a:t>Arousal - stress</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normAutofit fontScale="90000"/>
          </a:bodyPr>
          <a:lstStyle/>
          <a:p>
            <a:pPr>
              <a:defRPr/>
            </a:pPr>
            <a:r>
              <a:rPr lang="en-GB" sz="2800"/>
              <a:t>Session 2 cont. DIALECTICAL BEHAVIOUR THERAPY: Linehan’s STATES OF MIND applied to PSYCHOSIS</a:t>
            </a:r>
          </a:p>
        </p:txBody>
      </p:sp>
      <p:sp>
        <p:nvSpPr>
          <p:cNvPr id="21507" name="Rectangle 3"/>
          <p:cNvSpPr>
            <a:spLocks noGrp="1" noChangeArrowheads="1"/>
          </p:cNvSpPr>
          <p:nvPr>
            <p:ph type="body" idx="1"/>
          </p:nvPr>
        </p:nvSpPr>
        <p:spPr/>
        <p:txBody>
          <a:bodyPr/>
          <a:lstStyle/>
          <a:p>
            <a:pPr>
              <a:buFontTx/>
              <a:buNone/>
            </a:pPr>
            <a:r>
              <a:rPr lang="en-US" smtClean="0"/>
              <a:t> </a:t>
            </a:r>
            <a:endParaRPr lang="en-GB" smtClean="0"/>
          </a:p>
        </p:txBody>
      </p:sp>
      <p:sp>
        <p:nvSpPr>
          <p:cNvPr id="21508" name="Rectangle 4"/>
          <p:cNvSpPr>
            <a:spLocks noChangeArrowheads="1"/>
          </p:cNvSpPr>
          <p:nvPr/>
        </p:nvSpPr>
        <p:spPr bwMode="auto">
          <a:xfrm>
            <a:off x="0" y="1724025"/>
            <a:ext cx="9144000" cy="0"/>
          </a:xfrm>
          <a:prstGeom prst="rect">
            <a:avLst/>
          </a:prstGeom>
          <a:noFill/>
          <a:ln w="9525">
            <a:noFill/>
            <a:miter lim="800000"/>
            <a:headEnd/>
            <a:tailEnd/>
          </a:ln>
        </p:spPr>
        <p:txBody>
          <a:bodyPr wrap="none" anchor="ctr">
            <a:spAutoFit/>
          </a:bodyPr>
          <a:lstStyle/>
          <a:p>
            <a:endParaRPr lang="en-US"/>
          </a:p>
        </p:txBody>
      </p:sp>
      <p:pic>
        <p:nvPicPr>
          <p:cNvPr id="21509" name="Picture 5"/>
          <p:cNvPicPr>
            <a:picLocks noChangeAspect="1" noChangeArrowheads="1"/>
          </p:cNvPicPr>
          <p:nvPr/>
        </p:nvPicPr>
        <p:blipFill>
          <a:blip r:embed="rId2" cstate="print"/>
          <a:srcRect/>
          <a:stretch>
            <a:fillRect/>
          </a:stretch>
        </p:blipFill>
        <p:spPr bwMode="auto">
          <a:xfrm>
            <a:off x="1371600" y="1524000"/>
            <a:ext cx="6781800" cy="4267200"/>
          </a:xfrm>
          <a:prstGeom prst="rect">
            <a:avLst/>
          </a:prstGeom>
          <a:noFill/>
          <a:ln w="9525">
            <a:noFill/>
            <a:miter lim="800000"/>
            <a:headEnd/>
            <a:tailEnd/>
          </a:ln>
        </p:spPr>
      </p:pic>
      <p:sp>
        <p:nvSpPr>
          <p:cNvPr id="21510" name="Text Box 6"/>
          <p:cNvSpPr txBox="1">
            <a:spLocks noChangeArrowheads="1"/>
          </p:cNvSpPr>
          <p:nvPr/>
        </p:nvSpPr>
        <p:spPr bwMode="auto">
          <a:xfrm>
            <a:off x="1203325" y="5751513"/>
            <a:ext cx="4959350" cy="646112"/>
          </a:xfrm>
          <a:prstGeom prst="rect">
            <a:avLst/>
          </a:prstGeom>
          <a:noFill/>
          <a:ln w="9525">
            <a:noFill/>
            <a:miter lim="800000"/>
            <a:headEnd/>
            <a:tailEnd/>
          </a:ln>
        </p:spPr>
        <p:txBody>
          <a:bodyPr wrap="none">
            <a:spAutoFit/>
          </a:bodyPr>
          <a:lstStyle/>
          <a:p>
            <a:r>
              <a:rPr lang="en-GB"/>
              <a:t> Ways of coping suggested by this approach – </a:t>
            </a:r>
          </a:p>
          <a:p>
            <a:r>
              <a:rPr lang="en-GB"/>
              <a:t>management of arousal and distraction.</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Ways of taking charge and making sense</a:t>
            </a:r>
            <a:endParaRPr lang="en-GB" dirty="0"/>
          </a:p>
        </p:txBody>
      </p:sp>
      <p:sp>
        <p:nvSpPr>
          <p:cNvPr id="3" name="Content Placeholder 2"/>
          <p:cNvSpPr>
            <a:spLocks noGrp="1"/>
          </p:cNvSpPr>
          <p:nvPr>
            <p:ph idx="1"/>
          </p:nvPr>
        </p:nvSpPr>
        <p:spPr/>
        <p:txBody>
          <a:bodyPr>
            <a:normAutofit lnSpcReduction="10000"/>
          </a:bodyPr>
          <a:lstStyle/>
          <a:p>
            <a:r>
              <a:rPr lang="en-GB" dirty="0" smtClean="0"/>
              <a:t>Motivation to take charge – David Bowie e.g.</a:t>
            </a:r>
          </a:p>
          <a:p>
            <a:r>
              <a:rPr lang="en-GB" dirty="0" smtClean="0"/>
              <a:t>Arousal Management – up and down</a:t>
            </a:r>
          </a:p>
          <a:p>
            <a:r>
              <a:rPr lang="en-GB" dirty="0" smtClean="0"/>
              <a:t>Grounding Mindfulness - </a:t>
            </a:r>
            <a:r>
              <a:rPr lang="en-US" dirty="0" smtClean="0"/>
              <a:t>Haddock research on Focusing and Distraction.</a:t>
            </a:r>
          </a:p>
          <a:p>
            <a:pPr>
              <a:lnSpc>
                <a:spcPct val="90000"/>
              </a:lnSpc>
            </a:pPr>
            <a:r>
              <a:rPr lang="en-US" dirty="0" smtClean="0"/>
              <a:t>How do people make sense of their experiences? Discussion of different ways of making sense of them.</a:t>
            </a:r>
          </a:p>
          <a:p>
            <a:pPr>
              <a:lnSpc>
                <a:spcPct val="90000"/>
              </a:lnSpc>
            </a:pPr>
            <a:r>
              <a:rPr lang="en-US" dirty="0" smtClean="0"/>
              <a:t>Clue: what was happening when they first started?</a:t>
            </a:r>
          </a:p>
          <a:p>
            <a:r>
              <a:rPr lang="en-GB" dirty="0" smtClean="0"/>
              <a:t>Mike Jackson’s Problem Solving idea</a:t>
            </a:r>
          </a:p>
          <a:p>
            <a:r>
              <a:rPr lang="en-GB" dirty="0" smtClean="0"/>
              <a:t>Positive potential sketched in</a:t>
            </a:r>
            <a:endParaRPr lang="en-GB" dirty="0"/>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938" name="Rectangle 2"/>
          <p:cNvSpPr>
            <a:spLocks noGrp="1" noChangeArrowheads="1"/>
          </p:cNvSpPr>
          <p:nvPr>
            <p:ph type="title"/>
          </p:nvPr>
        </p:nvSpPr>
        <p:spPr/>
        <p:txBody>
          <a:bodyPr/>
          <a:lstStyle/>
          <a:p>
            <a:pPr eaLnBrk="1" fontAlgn="auto" hangingPunct="1">
              <a:spcAft>
                <a:spcPts val="0"/>
              </a:spcAft>
              <a:defRPr/>
            </a:pPr>
            <a:r>
              <a:rPr lang="en-GB"/>
              <a:t> Grounding Mindfulness</a:t>
            </a:r>
          </a:p>
        </p:txBody>
      </p:sp>
      <p:sp>
        <p:nvSpPr>
          <p:cNvPr id="31747" name="Rectangle 3"/>
          <p:cNvSpPr>
            <a:spLocks noGrp="1" noChangeArrowheads="1"/>
          </p:cNvSpPr>
          <p:nvPr>
            <p:ph type="body" idx="1"/>
          </p:nvPr>
        </p:nvSpPr>
        <p:spPr/>
        <p:txBody>
          <a:bodyPr/>
          <a:lstStyle/>
          <a:p>
            <a:pPr eaLnBrk="1" hangingPunct="1">
              <a:lnSpc>
                <a:spcPct val="90000"/>
              </a:lnSpc>
            </a:pPr>
            <a:r>
              <a:rPr lang="en-GB" sz="2400" b="1" smtClean="0"/>
              <a:t>Aim:</a:t>
            </a:r>
            <a:r>
              <a:rPr lang="en-GB" sz="2400" smtClean="0"/>
              <a:t>  To bring yourself 100% into the present, where you are in control.</a:t>
            </a:r>
            <a:endParaRPr lang="en-GB" sz="2400" b="1" smtClean="0"/>
          </a:p>
          <a:p>
            <a:pPr eaLnBrk="1" hangingPunct="1">
              <a:lnSpc>
                <a:spcPct val="90000"/>
              </a:lnSpc>
            </a:pPr>
            <a:r>
              <a:rPr lang="en-GB" sz="2400" b="1" smtClean="0"/>
              <a:t>Exercise</a:t>
            </a:r>
            <a:r>
              <a:rPr lang="en-GB" sz="2400" smtClean="0"/>
              <a:t>: Take your attention away from your thoughts, away from your head and into your body.</a:t>
            </a:r>
            <a:endParaRPr lang="en-GB" sz="2400" b="1" smtClean="0"/>
          </a:p>
          <a:p>
            <a:pPr eaLnBrk="1" hangingPunct="1">
              <a:lnSpc>
                <a:spcPct val="90000"/>
              </a:lnSpc>
            </a:pPr>
            <a:r>
              <a:rPr lang="en-GB" sz="2400" b="1" smtClean="0"/>
              <a:t>Awareness of body</a:t>
            </a:r>
            <a:endParaRPr lang="en-GB" sz="2400" smtClean="0"/>
          </a:p>
          <a:p>
            <a:pPr eaLnBrk="1" hangingPunct="1">
              <a:lnSpc>
                <a:spcPct val="90000"/>
              </a:lnSpc>
            </a:pPr>
            <a:r>
              <a:rPr lang="en-GB" sz="2400" smtClean="0"/>
              <a:t>Notice what it feels like to be a body sitting in a chair</a:t>
            </a:r>
          </a:p>
          <a:p>
            <a:pPr eaLnBrk="1" hangingPunct="1">
              <a:lnSpc>
                <a:spcPct val="90000"/>
              </a:lnSpc>
            </a:pPr>
            <a:r>
              <a:rPr lang="en-GB" sz="2400" smtClean="0"/>
              <a:t>Notice your weight on the chair</a:t>
            </a:r>
          </a:p>
          <a:p>
            <a:pPr eaLnBrk="1" hangingPunct="1">
              <a:lnSpc>
                <a:spcPct val="90000"/>
              </a:lnSpc>
            </a:pPr>
            <a:r>
              <a:rPr lang="en-GB" sz="2400" smtClean="0"/>
              <a:t>Notice how your back feels against the chair</a:t>
            </a:r>
          </a:p>
          <a:p>
            <a:pPr eaLnBrk="1" hangingPunct="1">
              <a:lnSpc>
                <a:spcPct val="90000"/>
              </a:lnSpc>
            </a:pPr>
            <a:r>
              <a:rPr lang="en-GB" sz="2400" smtClean="0"/>
              <a:t>Notice all the things you can feel </a:t>
            </a:r>
          </a:p>
          <a:p>
            <a:pPr eaLnBrk="1" hangingPunct="1">
              <a:lnSpc>
                <a:spcPct val="90000"/>
              </a:lnSpc>
            </a:pPr>
            <a:r>
              <a:rPr lang="en-GB" sz="2400" smtClean="0"/>
              <a:t>Things that normally our mind does not notice because they are not ‘interesting’</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 Individual work </a:t>
            </a:r>
            <a:br>
              <a:rPr lang="en-GB" dirty="0" smtClean="0"/>
            </a:br>
            <a:r>
              <a:rPr lang="en-GB" dirty="0" smtClean="0"/>
              <a:t> Therapeutic Alliance</a:t>
            </a:r>
            <a:endParaRPr lang="en-GB" dirty="0"/>
          </a:p>
        </p:txBody>
      </p:sp>
      <p:sp>
        <p:nvSpPr>
          <p:cNvPr id="3" name="Content Placeholder 2"/>
          <p:cNvSpPr>
            <a:spLocks noGrp="1"/>
          </p:cNvSpPr>
          <p:nvPr>
            <p:ph idx="1"/>
          </p:nvPr>
        </p:nvSpPr>
        <p:spPr/>
        <p:txBody>
          <a:bodyPr>
            <a:normAutofit lnSpcReduction="10000"/>
          </a:bodyPr>
          <a:lstStyle/>
          <a:p>
            <a:pPr>
              <a:lnSpc>
                <a:spcPct val="90000"/>
              </a:lnSpc>
            </a:pPr>
            <a:r>
              <a:rPr lang="en-GB" dirty="0" smtClean="0"/>
              <a:t>As this approach represents a new normalisation, it can greatly aid the therapeutic alliance</a:t>
            </a:r>
          </a:p>
          <a:p>
            <a:pPr>
              <a:lnSpc>
                <a:spcPct val="90000"/>
              </a:lnSpc>
            </a:pPr>
            <a:r>
              <a:rPr lang="en-GB" dirty="0" smtClean="0"/>
              <a:t>Prepared to start from wherever the individual is</a:t>
            </a:r>
          </a:p>
          <a:p>
            <a:pPr>
              <a:lnSpc>
                <a:spcPct val="90000"/>
              </a:lnSpc>
            </a:pPr>
            <a:r>
              <a:rPr lang="en-GB" dirty="0" smtClean="0"/>
              <a:t>Their experience is taken seriously and  valued</a:t>
            </a:r>
          </a:p>
          <a:p>
            <a:pPr>
              <a:lnSpc>
                <a:spcPct val="90000"/>
              </a:lnSpc>
            </a:pPr>
            <a:r>
              <a:rPr lang="en-GB" dirty="0" smtClean="0"/>
              <a:t>Encouragement to join the shared world, while respecting their wish to retain access to the unshared (if wanted).</a:t>
            </a:r>
          </a:p>
          <a:p>
            <a:pPr>
              <a:lnSpc>
                <a:spcPct val="90000"/>
              </a:lnSpc>
            </a:pPr>
            <a:r>
              <a:rPr lang="en-GB" dirty="0" smtClean="0"/>
              <a:t>Risk and detention. Appreciation of the team’s perspective – people concerned about them</a:t>
            </a:r>
          </a:p>
          <a:p>
            <a:pPr>
              <a:lnSpc>
                <a:spcPct val="90000"/>
              </a:lnSpc>
            </a:pPr>
            <a:r>
              <a:rPr lang="en-GB" dirty="0" smtClean="0"/>
              <a:t>Their responsibility to manage those concerns.</a:t>
            </a:r>
          </a:p>
          <a:p>
            <a:pPr>
              <a:lnSpc>
                <a:spcPct val="90000"/>
              </a:lnSpc>
            </a:pPr>
            <a:endParaRPr lang="en-GB" dirty="0" smtClean="0"/>
          </a:p>
          <a:p>
            <a:pPr>
              <a:lnSpc>
                <a:spcPct val="90000"/>
              </a:lnSpc>
              <a:buNone/>
            </a:pPr>
            <a:endParaRPr lang="en-GB" dirty="0"/>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1"/>
          <p:cNvSpPr txBox="1">
            <a:spLocks noChangeArrowheads="1"/>
          </p:cNvSpPr>
          <p:nvPr/>
        </p:nvSpPr>
        <p:spPr bwMode="auto">
          <a:xfrm>
            <a:off x="457200" y="404665"/>
            <a:ext cx="8229600" cy="864096"/>
          </a:xfrm>
          <a:prstGeom prst="rect">
            <a:avLst/>
          </a:prstGeom>
          <a:noFill/>
          <a:ln w="9525">
            <a:noFill/>
            <a:round/>
            <a:headEnd/>
            <a:tailEnd/>
          </a:ln>
        </p:spPr>
        <p:txBody>
          <a:bodyPr lIns="90000" tIns="46800" rIns="90000" bIns="46800" anchor="ctr"/>
          <a:lstStyle/>
          <a:p>
            <a:pPr algn="ctr" eaLnBrk="1" hangingPunct="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n-US" sz="2400" dirty="0" smtClean="0">
                <a:cs typeface="Arial" charset="0"/>
              </a:rPr>
              <a:t> Formulation  </a:t>
            </a:r>
            <a:r>
              <a:rPr lang="en-GB" altLang="en-US" sz="2400" dirty="0">
                <a:cs typeface="Arial" charset="0"/>
              </a:rPr>
              <a:t>Template</a:t>
            </a:r>
          </a:p>
        </p:txBody>
      </p:sp>
      <p:sp>
        <p:nvSpPr>
          <p:cNvPr id="17411" name="Line 2"/>
          <p:cNvSpPr>
            <a:spLocks noChangeShapeType="1"/>
          </p:cNvSpPr>
          <p:nvPr/>
        </p:nvSpPr>
        <p:spPr bwMode="auto">
          <a:xfrm flipH="1" flipV="1">
            <a:off x="2122488" y="3355975"/>
            <a:ext cx="930275" cy="687388"/>
          </a:xfrm>
          <a:prstGeom prst="line">
            <a:avLst/>
          </a:prstGeom>
          <a:noFill/>
          <a:ln w="44280">
            <a:solidFill>
              <a:srgbClr val="660033"/>
            </a:solidFill>
            <a:miter lim="800000"/>
            <a:headEnd/>
            <a:tailEnd type="triangle" w="med" len="med"/>
          </a:ln>
        </p:spPr>
        <p:txBody>
          <a:bodyPr/>
          <a:lstStyle/>
          <a:p>
            <a:endParaRPr lang="en-GB"/>
          </a:p>
        </p:txBody>
      </p:sp>
      <p:sp>
        <p:nvSpPr>
          <p:cNvPr id="17412" name="Text Box 3"/>
          <p:cNvSpPr txBox="1">
            <a:spLocks noChangeArrowheads="1"/>
          </p:cNvSpPr>
          <p:nvPr/>
        </p:nvSpPr>
        <p:spPr bwMode="auto">
          <a:xfrm>
            <a:off x="304800" y="2492896"/>
            <a:ext cx="1981200" cy="956288"/>
          </a:xfrm>
          <a:prstGeom prst="rect">
            <a:avLst/>
          </a:prstGeom>
          <a:noFill/>
          <a:ln w="9525">
            <a:noFill/>
            <a:round/>
            <a:headEnd/>
            <a:tailEnd/>
          </a:ln>
        </p:spPr>
        <p:txBody>
          <a:bodyPr wrap="square" lIns="90000" tIns="46800" rIns="90000" bIns="46800">
            <a:spAutoFit/>
          </a:bodyPr>
          <a:lstStyle/>
          <a:p>
            <a:pPr eaLnBrk="1" hangingPunct="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n-US" sz="1400" dirty="0">
                <a:cs typeface="Arial" charset="0"/>
              </a:rPr>
              <a:t>Try to escape from the emotion by avoidance, self </a:t>
            </a:r>
            <a:r>
              <a:rPr lang="en-GB" altLang="en-US" sz="1400" dirty="0" smtClean="0">
                <a:cs typeface="Arial" charset="0"/>
              </a:rPr>
              <a:t>harm, unshared reality </a:t>
            </a:r>
            <a:r>
              <a:rPr lang="en-GB" altLang="en-US" sz="1400" dirty="0">
                <a:cs typeface="Arial" charset="0"/>
              </a:rPr>
              <a:t>etc.</a:t>
            </a:r>
          </a:p>
        </p:txBody>
      </p:sp>
      <p:sp>
        <p:nvSpPr>
          <p:cNvPr id="17413" name="Text Box 4"/>
          <p:cNvSpPr txBox="1">
            <a:spLocks noChangeArrowheads="1"/>
          </p:cNvSpPr>
          <p:nvPr/>
        </p:nvSpPr>
        <p:spPr bwMode="auto">
          <a:xfrm>
            <a:off x="457200" y="1981200"/>
            <a:ext cx="1524000" cy="366713"/>
          </a:xfrm>
          <a:prstGeom prst="rect">
            <a:avLst/>
          </a:prstGeom>
          <a:noFill/>
          <a:ln w="9525">
            <a:noFill/>
            <a:round/>
            <a:headEnd/>
            <a:tailEnd/>
          </a:ln>
        </p:spPr>
        <p:txBody>
          <a:bodyPr wrap="none" anchor="ctr"/>
          <a:lstStyle/>
          <a:p>
            <a:pPr eaLnBrk="1" hangingPunct="1"/>
            <a:endParaRPr lang="en-US" altLang="en-US">
              <a:cs typeface="Arial" charset="0"/>
            </a:endParaRPr>
          </a:p>
        </p:txBody>
      </p:sp>
      <p:sp>
        <p:nvSpPr>
          <p:cNvPr id="17414" name="Text Box 5"/>
          <p:cNvSpPr txBox="1">
            <a:spLocks noChangeArrowheads="1"/>
          </p:cNvSpPr>
          <p:nvPr/>
        </p:nvSpPr>
        <p:spPr bwMode="auto">
          <a:xfrm>
            <a:off x="533400" y="2133600"/>
            <a:ext cx="1219200" cy="366713"/>
          </a:xfrm>
          <a:prstGeom prst="rect">
            <a:avLst/>
          </a:prstGeom>
          <a:noFill/>
          <a:ln w="9525">
            <a:noFill/>
            <a:round/>
            <a:headEnd/>
            <a:tailEnd/>
          </a:ln>
        </p:spPr>
        <p:txBody>
          <a:bodyPr wrap="none" anchor="ctr"/>
          <a:lstStyle/>
          <a:p>
            <a:pPr eaLnBrk="1" hangingPunct="1"/>
            <a:endParaRPr lang="en-US" altLang="en-US">
              <a:cs typeface="Arial" charset="0"/>
            </a:endParaRPr>
          </a:p>
        </p:txBody>
      </p:sp>
      <p:sp>
        <p:nvSpPr>
          <p:cNvPr id="17415" name="Text Box 6"/>
          <p:cNvSpPr txBox="1">
            <a:spLocks noChangeArrowheads="1"/>
          </p:cNvSpPr>
          <p:nvPr/>
        </p:nvSpPr>
        <p:spPr bwMode="auto">
          <a:xfrm>
            <a:off x="457200" y="2743200"/>
            <a:ext cx="1981200" cy="1219200"/>
          </a:xfrm>
          <a:prstGeom prst="rect">
            <a:avLst/>
          </a:prstGeom>
          <a:noFill/>
          <a:ln w="9525">
            <a:noFill/>
            <a:round/>
            <a:headEnd/>
            <a:tailEnd/>
          </a:ln>
        </p:spPr>
        <p:txBody>
          <a:bodyPr wrap="none" anchor="ctr"/>
          <a:lstStyle/>
          <a:p>
            <a:pPr eaLnBrk="1" hangingPunct="1"/>
            <a:endParaRPr lang="en-US" altLang="en-US">
              <a:cs typeface="Arial" charset="0"/>
            </a:endParaRPr>
          </a:p>
        </p:txBody>
      </p:sp>
      <p:sp>
        <p:nvSpPr>
          <p:cNvPr id="17416" name="Text Box 7"/>
          <p:cNvSpPr txBox="1">
            <a:spLocks noChangeArrowheads="1"/>
          </p:cNvSpPr>
          <p:nvPr/>
        </p:nvSpPr>
        <p:spPr bwMode="auto">
          <a:xfrm>
            <a:off x="228600" y="1828800"/>
            <a:ext cx="1752600" cy="366713"/>
          </a:xfrm>
          <a:prstGeom prst="rect">
            <a:avLst/>
          </a:prstGeom>
          <a:noFill/>
          <a:ln w="9525">
            <a:noFill/>
            <a:round/>
            <a:headEnd/>
            <a:tailEnd/>
          </a:ln>
        </p:spPr>
        <p:txBody>
          <a:bodyPr wrap="none" anchor="ctr"/>
          <a:lstStyle/>
          <a:p>
            <a:pPr eaLnBrk="1" hangingPunct="1"/>
            <a:endParaRPr lang="en-US" altLang="en-US">
              <a:cs typeface="Arial" charset="0"/>
            </a:endParaRPr>
          </a:p>
        </p:txBody>
      </p:sp>
      <p:sp>
        <p:nvSpPr>
          <p:cNvPr id="17417" name="Text Box 8"/>
          <p:cNvSpPr txBox="1">
            <a:spLocks noChangeArrowheads="1"/>
          </p:cNvSpPr>
          <p:nvPr/>
        </p:nvSpPr>
        <p:spPr bwMode="auto">
          <a:xfrm>
            <a:off x="228600" y="4038600"/>
            <a:ext cx="1371600" cy="520700"/>
          </a:xfrm>
          <a:prstGeom prst="rect">
            <a:avLst/>
          </a:prstGeom>
          <a:noFill/>
          <a:ln w="9525">
            <a:noFill/>
            <a:round/>
            <a:headEnd/>
            <a:tailEnd/>
          </a:ln>
        </p:spPr>
        <p:txBody>
          <a:bodyPr lIns="90000" tIns="46800" rIns="90000" bIns="46800">
            <a:spAutoFit/>
          </a:bodyPr>
          <a:lstStyle/>
          <a:p>
            <a:pPr eaLnBrk="1" hangingPunct="1">
              <a:spcBef>
                <a:spcPts val="8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n-US" sz="1400" dirty="0">
                <a:cs typeface="Arial" charset="0"/>
              </a:rPr>
              <a:t>Feel better short term</a:t>
            </a:r>
          </a:p>
        </p:txBody>
      </p:sp>
      <p:sp>
        <p:nvSpPr>
          <p:cNvPr id="17418" name="Line 9"/>
          <p:cNvSpPr>
            <a:spLocks noChangeShapeType="1"/>
          </p:cNvSpPr>
          <p:nvPr/>
        </p:nvSpPr>
        <p:spPr bwMode="auto">
          <a:xfrm>
            <a:off x="684213" y="4508500"/>
            <a:ext cx="420687" cy="804863"/>
          </a:xfrm>
          <a:prstGeom prst="line">
            <a:avLst/>
          </a:prstGeom>
          <a:noFill/>
          <a:ln w="44280">
            <a:solidFill>
              <a:srgbClr val="660033"/>
            </a:solidFill>
            <a:miter lim="800000"/>
            <a:headEnd/>
            <a:tailEnd type="triangle" w="med" len="med"/>
          </a:ln>
        </p:spPr>
        <p:txBody>
          <a:bodyPr/>
          <a:lstStyle/>
          <a:p>
            <a:endParaRPr lang="en-GB"/>
          </a:p>
        </p:txBody>
      </p:sp>
      <p:sp>
        <p:nvSpPr>
          <p:cNvPr id="17419" name="Line 10"/>
          <p:cNvSpPr>
            <a:spLocks noChangeShapeType="1"/>
          </p:cNvSpPr>
          <p:nvPr/>
        </p:nvSpPr>
        <p:spPr bwMode="auto">
          <a:xfrm>
            <a:off x="609600" y="3505200"/>
            <a:ext cx="1588" cy="533400"/>
          </a:xfrm>
          <a:prstGeom prst="line">
            <a:avLst/>
          </a:prstGeom>
          <a:noFill/>
          <a:ln w="44280">
            <a:solidFill>
              <a:srgbClr val="660033"/>
            </a:solidFill>
            <a:miter lim="800000"/>
            <a:headEnd/>
            <a:tailEnd type="triangle" w="med" len="med"/>
          </a:ln>
        </p:spPr>
        <p:txBody>
          <a:bodyPr/>
          <a:lstStyle/>
          <a:p>
            <a:endParaRPr lang="en-GB"/>
          </a:p>
        </p:txBody>
      </p:sp>
      <p:sp>
        <p:nvSpPr>
          <p:cNvPr id="17420" name="Text Box 11"/>
          <p:cNvSpPr txBox="1">
            <a:spLocks noChangeArrowheads="1"/>
          </p:cNvSpPr>
          <p:nvPr/>
        </p:nvSpPr>
        <p:spPr bwMode="auto">
          <a:xfrm>
            <a:off x="381000" y="5373688"/>
            <a:ext cx="1670050" cy="956288"/>
          </a:xfrm>
          <a:prstGeom prst="rect">
            <a:avLst/>
          </a:prstGeom>
          <a:noFill/>
          <a:ln w="9525">
            <a:noFill/>
            <a:round/>
            <a:headEnd/>
            <a:tailEnd/>
          </a:ln>
        </p:spPr>
        <p:txBody>
          <a:bodyPr lIns="90000" tIns="46800" rIns="90000" bIns="46800">
            <a:spAutoFit/>
          </a:bodyPr>
          <a:lstStyle/>
          <a:p>
            <a:pPr eaLnBrk="1" hangingPunct="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n-US" sz="1400" dirty="0">
                <a:cs typeface="Arial" charset="0"/>
              </a:rPr>
              <a:t>Bad longer term </a:t>
            </a:r>
          </a:p>
          <a:p>
            <a:pPr eaLnBrk="1" hangingPunct="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n-US" sz="1400" dirty="0">
                <a:cs typeface="Arial" charset="0"/>
              </a:rPr>
              <a:t>consequences.</a:t>
            </a:r>
          </a:p>
          <a:p>
            <a:pPr eaLnBrk="1" hangingPunct="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n-US" sz="1400" dirty="0">
                <a:cs typeface="Arial" charset="0"/>
              </a:rPr>
              <a:t>Aversive emotion worse.</a:t>
            </a:r>
          </a:p>
        </p:txBody>
      </p:sp>
      <p:sp>
        <p:nvSpPr>
          <p:cNvPr id="17421" name="Line 12"/>
          <p:cNvSpPr>
            <a:spLocks noChangeShapeType="1"/>
          </p:cNvSpPr>
          <p:nvPr/>
        </p:nvSpPr>
        <p:spPr bwMode="auto">
          <a:xfrm>
            <a:off x="2209800" y="5257800"/>
            <a:ext cx="1588" cy="1588"/>
          </a:xfrm>
          <a:prstGeom prst="line">
            <a:avLst/>
          </a:prstGeom>
          <a:noFill/>
          <a:ln w="9360">
            <a:solidFill>
              <a:srgbClr val="660033"/>
            </a:solidFill>
            <a:miter lim="800000"/>
            <a:headEnd/>
            <a:tailEnd type="triangle" w="med" len="med"/>
          </a:ln>
        </p:spPr>
        <p:txBody>
          <a:bodyPr/>
          <a:lstStyle/>
          <a:p>
            <a:endParaRPr lang="en-GB"/>
          </a:p>
        </p:txBody>
      </p:sp>
      <p:sp>
        <p:nvSpPr>
          <p:cNvPr id="17422" name="Line 13"/>
          <p:cNvSpPr>
            <a:spLocks noChangeShapeType="1"/>
          </p:cNvSpPr>
          <p:nvPr/>
        </p:nvSpPr>
        <p:spPr bwMode="auto">
          <a:xfrm flipV="1">
            <a:off x="1763713" y="5227638"/>
            <a:ext cx="792162" cy="568325"/>
          </a:xfrm>
          <a:prstGeom prst="line">
            <a:avLst/>
          </a:prstGeom>
          <a:noFill/>
          <a:ln w="44280">
            <a:solidFill>
              <a:srgbClr val="660033"/>
            </a:solidFill>
            <a:miter lim="800000"/>
            <a:headEnd/>
            <a:tailEnd type="triangle" w="med" len="med"/>
          </a:ln>
        </p:spPr>
        <p:txBody>
          <a:bodyPr/>
          <a:lstStyle/>
          <a:p>
            <a:endParaRPr lang="en-GB"/>
          </a:p>
        </p:txBody>
      </p:sp>
      <p:sp>
        <p:nvSpPr>
          <p:cNvPr id="17423" name="Line 14"/>
          <p:cNvSpPr>
            <a:spLocks noChangeShapeType="1"/>
          </p:cNvSpPr>
          <p:nvPr/>
        </p:nvSpPr>
        <p:spPr bwMode="auto">
          <a:xfrm>
            <a:off x="5508625" y="3860800"/>
            <a:ext cx="1943100" cy="431800"/>
          </a:xfrm>
          <a:prstGeom prst="line">
            <a:avLst/>
          </a:prstGeom>
          <a:noFill/>
          <a:ln w="44280">
            <a:solidFill>
              <a:srgbClr val="660033"/>
            </a:solidFill>
            <a:miter lim="800000"/>
            <a:headEnd/>
            <a:tailEnd type="triangle" w="med" len="med"/>
          </a:ln>
        </p:spPr>
        <p:txBody>
          <a:bodyPr/>
          <a:lstStyle/>
          <a:p>
            <a:endParaRPr lang="en-GB"/>
          </a:p>
        </p:txBody>
      </p:sp>
      <p:sp>
        <p:nvSpPr>
          <p:cNvPr id="17424" name="Line 15"/>
          <p:cNvSpPr>
            <a:spLocks noChangeShapeType="1"/>
          </p:cNvSpPr>
          <p:nvPr/>
        </p:nvSpPr>
        <p:spPr bwMode="auto">
          <a:xfrm flipH="1" flipV="1">
            <a:off x="5649913" y="5083175"/>
            <a:ext cx="1822450" cy="176213"/>
          </a:xfrm>
          <a:prstGeom prst="line">
            <a:avLst/>
          </a:prstGeom>
          <a:noFill/>
          <a:ln w="44280">
            <a:solidFill>
              <a:srgbClr val="660033"/>
            </a:solidFill>
            <a:miter lim="800000"/>
            <a:headEnd/>
            <a:tailEnd type="triangle" w="med" len="med"/>
          </a:ln>
        </p:spPr>
        <p:txBody>
          <a:bodyPr/>
          <a:lstStyle/>
          <a:p>
            <a:endParaRPr lang="en-GB"/>
          </a:p>
        </p:txBody>
      </p:sp>
      <p:sp>
        <p:nvSpPr>
          <p:cNvPr id="17425" name="Rectangle 16"/>
          <p:cNvSpPr>
            <a:spLocks noChangeArrowheads="1"/>
          </p:cNvSpPr>
          <p:nvPr/>
        </p:nvSpPr>
        <p:spPr bwMode="auto">
          <a:xfrm>
            <a:off x="2590800" y="1557338"/>
            <a:ext cx="3352800" cy="423862"/>
          </a:xfrm>
          <a:prstGeom prst="rect">
            <a:avLst/>
          </a:prstGeom>
          <a:solidFill>
            <a:srgbClr val="FFFFF7"/>
          </a:solidFill>
          <a:ln w="9360">
            <a:solidFill>
              <a:srgbClr val="660033"/>
            </a:solidFill>
            <a:miter lim="800000"/>
            <a:headEnd/>
            <a:tailEnd/>
          </a:ln>
        </p:spPr>
        <p:txBody>
          <a:bodyPr wrap="none" lIns="90000" tIns="46800" rIns="90000" bIns="46800" anchor="ctr"/>
          <a:lstStyle/>
          <a:p>
            <a:pPr algn="ctr" eaLnBrk="1" hangingPunct="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n-US" sz="2000">
                <a:solidFill>
                  <a:srgbClr val="660033"/>
                </a:solidFill>
                <a:cs typeface="Arial" charset="0"/>
              </a:rPr>
              <a:t>Past: abuse, trauma etc.</a:t>
            </a:r>
          </a:p>
        </p:txBody>
      </p:sp>
      <p:sp>
        <p:nvSpPr>
          <p:cNvPr id="17426" name="Rectangle 17"/>
          <p:cNvSpPr>
            <a:spLocks noChangeArrowheads="1"/>
          </p:cNvSpPr>
          <p:nvPr/>
        </p:nvSpPr>
        <p:spPr bwMode="auto">
          <a:xfrm>
            <a:off x="2916238" y="2781300"/>
            <a:ext cx="2895600" cy="457200"/>
          </a:xfrm>
          <a:prstGeom prst="rect">
            <a:avLst/>
          </a:prstGeom>
          <a:solidFill>
            <a:srgbClr val="FFFFF7"/>
          </a:solidFill>
          <a:ln w="9360">
            <a:solidFill>
              <a:srgbClr val="660033"/>
            </a:solidFill>
            <a:miter lim="800000"/>
            <a:headEnd/>
            <a:tailEnd/>
          </a:ln>
        </p:spPr>
        <p:txBody>
          <a:bodyPr wrap="none" lIns="90000" tIns="46800" rIns="90000" bIns="46800" anchor="ctr"/>
          <a:lstStyle/>
          <a:p>
            <a:pPr algn="ctr" eaLnBrk="1" hangingPunct="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n-US" sz="2000">
                <a:solidFill>
                  <a:srgbClr val="660033"/>
                </a:solidFill>
                <a:cs typeface="Arial" charset="0"/>
              </a:rPr>
              <a:t>Recent triggering event</a:t>
            </a:r>
          </a:p>
        </p:txBody>
      </p:sp>
      <p:sp>
        <p:nvSpPr>
          <p:cNvPr id="17427" name="Line 18"/>
          <p:cNvSpPr>
            <a:spLocks noChangeShapeType="1"/>
          </p:cNvSpPr>
          <p:nvPr/>
        </p:nvSpPr>
        <p:spPr bwMode="auto">
          <a:xfrm>
            <a:off x="4284663" y="1989138"/>
            <a:ext cx="1587" cy="762000"/>
          </a:xfrm>
          <a:prstGeom prst="line">
            <a:avLst/>
          </a:prstGeom>
          <a:noFill/>
          <a:ln w="76320">
            <a:solidFill>
              <a:srgbClr val="660033"/>
            </a:solidFill>
            <a:miter lim="800000"/>
            <a:headEnd/>
            <a:tailEnd type="triangle" w="med" len="med"/>
          </a:ln>
        </p:spPr>
        <p:txBody>
          <a:bodyPr/>
          <a:lstStyle/>
          <a:p>
            <a:endParaRPr lang="en-GB"/>
          </a:p>
        </p:txBody>
      </p:sp>
      <p:sp>
        <p:nvSpPr>
          <p:cNvPr id="17428" name="Text Box 19"/>
          <p:cNvSpPr txBox="1">
            <a:spLocks noChangeArrowheads="1"/>
          </p:cNvSpPr>
          <p:nvPr/>
        </p:nvSpPr>
        <p:spPr bwMode="auto">
          <a:xfrm>
            <a:off x="7185025" y="4267200"/>
            <a:ext cx="1349375" cy="1008063"/>
          </a:xfrm>
          <a:prstGeom prst="rect">
            <a:avLst/>
          </a:prstGeom>
          <a:noFill/>
          <a:ln w="9525">
            <a:noFill/>
            <a:round/>
            <a:headEnd/>
            <a:tailEnd/>
          </a:ln>
        </p:spPr>
        <p:txBody>
          <a:bodyPr lIns="90000" tIns="46800" rIns="90000" bIns="46800">
            <a:spAutoFit/>
          </a:bodyPr>
          <a:lstStyle/>
          <a:p>
            <a:pPr eaLnBrk="1" hangingPunct="1">
              <a:spcBef>
                <a:spcPts val="8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n-US" sz="1400" dirty="0">
                <a:cs typeface="Arial" charset="0"/>
              </a:rPr>
              <a:t>Another maintaining cycle feeding the</a:t>
            </a:r>
            <a:r>
              <a:rPr lang="en-GB" altLang="en-US" dirty="0">
                <a:cs typeface="Arial" charset="0"/>
              </a:rPr>
              <a:t> </a:t>
            </a:r>
            <a:r>
              <a:rPr lang="en-GB" altLang="en-US" sz="1400" dirty="0">
                <a:cs typeface="Arial" charset="0"/>
              </a:rPr>
              <a:t>emotion</a:t>
            </a:r>
          </a:p>
        </p:txBody>
      </p:sp>
      <p:sp>
        <p:nvSpPr>
          <p:cNvPr id="17430" name="Line 21"/>
          <p:cNvSpPr>
            <a:spLocks noChangeShapeType="1"/>
          </p:cNvSpPr>
          <p:nvPr/>
        </p:nvSpPr>
        <p:spPr bwMode="auto">
          <a:xfrm>
            <a:off x="4284663" y="3213100"/>
            <a:ext cx="1587" cy="503238"/>
          </a:xfrm>
          <a:prstGeom prst="line">
            <a:avLst/>
          </a:prstGeom>
          <a:noFill/>
          <a:ln w="76320">
            <a:solidFill>
              <a:srgbClr val="660033"/>
            </a:solidFill>
            <a:miter lim="800000"/>
            <a:headEnd/>
            <a:tailEnd type="triangle" w="med" len="med"/>
          </a:ln>
        </p:spPr>
        <p:txBody>
          <a:bodyPr/>
          <a:lstStyle/>
          <a:p>
            <a:endParaRPr lang="en-GB"/>
          </a:p>
        </p:txBody>
      </p:sp>
      <p:sp>
        <p:nvSpPr>
          <p:cNvPr id="17431" name="AutoShape 22"/>
          <p:cNvSpPr>
            <a:spLocks noChangeArrowheads="1"/>
          </p:cNvSpPr>
          <p:nvPr/>
        </p:nvSpPr>
        <p:spPr bwMode="auto">
          <a:xfrm>
            <a:off x="2268538" y="3284538"/>
            <a:ext cx="3816350" cy="2808287"/>
          </a:xfrm>
          <a:prstGeom prst="irregularSeal2">
            <a:avLst/>
          </a:prstGeom>
          <a:solidFill>
            <a:srgbClr val="CC99FF"/>
          </a:solidFill>
          <a:ln w="44280">
            <a:solidFill>
              <a:srgbClr val="660033"/>
            </a:solidFill>
            <a:miter lim="800000"/>
            <a:headEnd/>
            <a:tailEnd/>
          </a:ln>
        </p:spPr>
        <p:txBody>
          <a:bodyPr wrap="none" anchor="ctr"/>
          <a:lstStyle/>
          <a:p>
            <a:pPr eaLnBrk="1" hangingPunct="1"/>
            <a:endParaRPr lang="en-US" altLang="en-US">
              <a:cs typeface="Arial" charset="0"/>
            </a:endParaRPr>
          </a:p>
        </p:txBody>
      </p:sp>
      <p:sp>
        <p:nvSpPr>
          <p:cNvPr id="17432" name="Text Box 23"/>
          <p:cNvSpPr txBox="1">
            <a:spLocks noChangeArrowheads="1"/>
          </p:cNvSpPr>
          <p:nvPr/>
        </p:nvSpPr>
        <p:spPr bwMode="auto">
          <a:xfrm>
            <a:off x="3348038" y="3861048"/>
            <a:ext cx="1584325" cy="1387176"/>
          </a:xfrm>
          <a:prstGeom prst="rect">
            <a:avLst/>
          </a:prstGeom>
          <a:noFill/>
          <a:ln w="9525">
            <a:noFill/>
            <a:round/>
            <a:headEnd/>
            <a:tailEnd/>
          </a:ln>
        </p:spPr>
        <p:txBody>
          <a:bodyPr wrap="square" lIns="90000" tIns="46800" rIns="90000" bIns="46800">
            <a:spAutoFit/>
          </a:bodyPr>
          <a:lstStyle/>
          <a:p>
            <a:pPr eaLnBrk="1" hangingPunct="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n-US" sz="2800" dirty="0">
                <a:solidFill>
                  <a:srgbClr val="660033"/>
                </a:solidFill>
                <a:cs typeface="Arial" charset="0"/>
              </a:rPr>
              <a:t> Horrible</a:t>
            </a:r>
          </a:p>
          <a:p>
            <a:pPr eaLnBrk="1" hangingPunct="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n-US" sz="2800" dirty="0">
                <a:solidFill>
                  <a:srgbClr val="660033"/>
                </a:solidFill>
                <a:cs typeface="Arial" charset="0"/>
              </a:rPr>
              <a:t>Feeling</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 Using EFF with Psychosis</a:t>
            </a:r>
            <a:endParaRPr lang="en-GB" dirty="0"/>
          </a:p>
        </p:txBody>
      </p:sp>
      <p:sp>
        <p:nvSpPr>
          <p:cNvPr id="3" name="Content Placeholder 2"/>
          <p:cNvSpPr>
            <a:spLocks noGrp="1"/>
          </p:cNvSpPr>
          <p:nvPr>
            <p:ph idx="1"/>
          </p:nvPr>
        </p:nvSpPr>
        <p:spPr/>
        <p:txBody>
          <a:bodyPr>
            <a:normAutofit/>
          </a:bodyPr>
          <a:lstStyle/>
          <a:p>
            <a:r>
              <a:rPr lang="en-GB" dirty="0" smtClean="0"/>
              <a:t>Approach with caution – based on an understanding of the States of Mind diagram</a:t>
            </a:r>
          </a:p>
          <a:p>
            <a:r>
              <a:rPr lang="en-GB" dirty="0" smtClean="0"/>
              <a:t>Exploring the emotion </a:t>
            </a:r>
          </a:p>
          <a:p>
            <a:pPr lvl="1"/>
            <a:r>
              <a:rPr lang="en-GB" dirty="0" smtClean="0"/>
              <a:t>Might be accessible (fear in paranoia)</a:t>
            </a:r>
          </a:p>
          <a:p>
            <a:pPr lvl="1"/>
            <a:r>
              <a:rPr lang="en-GB" dirty="0" smtClean="0"/>
              <a:t>Might be masked (psychosis as escape from intolerable emotion) – caution needed</a:t>
            </a:r>
          </a:p>
          <a:p>
            <a:r>
              <a:rPr lang="en-GB" dirty="0" smtClean="0"/>
              <a:t>The past – might need to be vague – normalize its effect on the present</a:t>
            </a:r>
          </a:p>
          <a:p>
            <a:r>
              <a:rPr lang="en-GB" dirty="0" smtClean="0"/>
              <a:t>Their coping strategies normalized – what gets the person by but keeps them stuck</a:t>
            </a:r>
          </a:p>
          <a:p>
            <a:endParaRPr lang="en-GB" dirty="0"/>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260648"/>
            <a:ext cx="8229600" cy="648072"/>
          </a:xfrm>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fontAlgn="auto" hangingPunct="1">
              <a:spcAft>
                <a:spcPts val="0"/>
              </a:spcAft>
              <a:defRPr/>
            </a:pPr>
            <a:r>
              <a:rPr lang="en-GB" sz="3200" dirty="0" smtClean="0"/>
              <a:t>Psychosis formulation</a:t>
            </a:r>
          </a:p>
        </p:txBody>
      </p:sp>
      <p:sp>
        <p:nvSpPr>
          <p:cNvPr id="16387" name="AutoShape 3"/>
          <p:cNvSpPr>
            <a:spLocks noChangeArrowheads="1"/>
          </p:cNvSpPr>
          <p:nvPr/>
        </p:nvSpPr>
        <p:spPr bwMode="auto">
          <a:xfrm>
            <a:off x="3348038" y="2349500"/>
            <a:ext cx="2952750" cy="2447925"/>
          </a:xfrm>
          <a:prstGeom prst="irregularSeal2">
            <a:avLst/>
          </a:prstGeom>
          <a:solidFill>
            <a:schemeClr val="accent1"/>
          </a:solidFill>
          <a:ln w="9525">
            <a:solidFill>
              <a:schemeClr val="tx1"/>
            </a:solidFill>
            <a:miter lim="800000"/>
            <a:headEnd/>
            <a:tailEnd/>
          </a:ln>
        </p:spPr>
        <p:txBody>
          <a:bodyPr wrap="none" anchor="ctr"/>
          <a:lstStyle/>
          <a:p>
            <a:pPr eaLnBrk="1" hangingPunct="1">
              <a:defRPr/>
            </a:pPr>
            <a:r>
              <a:rPr lang="en-GB" dirty="0">
                <a:solidFill>
                  <a:schemeClr val="accent1">
                    <a:lumMod val="20000"/>
                    <a:lumOff val="80000"/>
                  </a:schemeClr>
                </a:solidFill>
              </a:rPr>
              <a:t> FEAR</a:t>
            </a:r>
          </a:p>
          <a:p>
            <a:pPr eaLnBrk="1" hangingPunct="1">
              <a:defRPr/>
            </a:pPr>
            <a:r>
              <a:rPr lang="en-GB" dirty="0">
                <a:solidFill>
                  <a:schemeClr val="accent1">
                    <a:lumMod val="20000"/>
                    <a:lumOff val="80000"/>
                  </a:schemeClr>
                </a:solidFill>
              </a:rPr>
              <a:t>THREAT!</a:t>
            </a:r>
          </a:p>
        </p:txBody>
      </p:sp>
      <p:sp>
        <p:nvSpPr>
          <p:cNvPr id="19460" name="Text Box 4"/>
          <p:cNvSpPr txBox="1">
            <a:spLocks noChangeArrowheads="1"/>
          </p:cNvSpPr>
          <p:nvPr/>
        </p:nvSpPr>
        <p:spPr bwMode="auto">
          <a:xfrm>
            <a:off x="4067944" y="836712"/>
            <a:ext cx="1799456" cy="461665"/>
          </a:xfrm>
          <a:prstGeom prst="rect">
            <a:avLst/>
          </a:prstGeom>
          <a:noFill/>
          <a:ln w="9525">
            <a:noFill/>
            <a:miter lim="800000"/>
            <a:headEnd/>
            <a:tailEnd/>
          </a:ln>
        </p:spPr>
        <p:txBody>
          <a:bodyPr wrap="square">
            <a:spAutoFit/>
          </a:bodyPr>
          <a:lstStyle/>
          <a:p>
            <a:pPr eaLnBrk="1" hangingPunct="1"/>
            <a:r>
              <a:rPr lang="en-GB" altLang="en-US" sz="2400" b="1" dirty="0" smtClean="0"/>
              <a:t> THE PAST</a:t>
            </a:r>
            <a:endParaRPr lang="en-GB" altLang="en-US" sz="2400" b="1" dirty="0"/>
          </a:p>
        </p:txBody>
      </p:sp>
      <p:sp>
        <p:nvSpPr>
          <p:cNvPr id="19461" name="Text Box 5"/>
          <p:cNvSpPr txBox="1">
            <a:spLocks noChangeArrowheads="1"/>
          </p:cNvSpPr>
          <p:nvPr/>
        </p:nvSpPr>
        <p:spPr bwMode="auto">
          <a:xfrm>
            <a:off x="506413" y="2133600"/>
            <a:ext cx="3197225" cy="923925"/>
          </a:xfrm>
          <a:prstGeom prst="rect">
            <a:avLst/>
          </a:prstGeom>
          <a:noFill/>
          <a:ln w="9525">
            <a:noFill/>
            <a:miter lim="800000"/>
            <a:headEnd/>
            <a:tailEnd/>
          </a:ln>
        </p:spPr>
        <p:txBody>
          <a:bodyPr>
            <a:spAutoFit/>
          </a:bodyPr>
          <a:lstStyle/>
          <a:p>
            <a:pPr eaLnBrk="1" hangingPunct="1"/>
            <a:r>
              <a:rPr lang="en-GB" altLang="en-US"/>
              <a:t>Being in crowds, busy places:</a:t>
            </a:r>
          </a:p>
          <a:p>
            <a:pPr eaLnBrk="1" hangingPunct="1"/>
            <a:r>
              <a:rPr lang="en-GB" altLang="en-US"/>
              <a:t>Body reacts to threat</a:t>
            </a:r>
          </a:p>
          <a:p>
            <a:pPr eaLnBrk="1" hangingPunct="1"/>
            <a:r>
              <a:rPr lang="en-GB" altLang="en-US"/>
              <a:t>  </a:t>
            </a:r>
          </a:p>
        </p:txBody>
      </p:sp>
      <p:cxnSp>
        <p:nvCxnSpPr>
          <p:cNvPr id="19462" name="AutoShape 6"/>
          <p:cNvCxnSpPr>
            <a:cxnSpLocks noChangeShapeType="1"/>
          </p:cNvCxnSpPr>
          <p:nvPr/>
        </p:nvCxnSpPr>
        <p:spPr bwMode="auto">
          <a:xfrm>
            <a:off x="4932040" y="1196752"/>
            <a:ext cx="0" cy="576064"/>
          </a:xfrm>
          <a:prstGeom prst="straightConnector1">
            <a:avLst/>
          </a:prstGeom>
          <a:noFill/>
          <a:ln w="60325">
            <a:solidFill>
              <a:schemeClr val="tx1"/>
            </a:solidFill>
            <a:round/>
            <a:headEnd/>
            <a:tailEnd type="triangle" w="med" len="med"/>
          </a:ln>
        </p:spPr>
      </p:cxnSp>
      <p:cxnSp>
        <p:nvCxnSpPr>
          <p:cNvPr id="19463" name="AutoShape 7"/>
          <p:cNvCxnSpPr>
            <a:cxnSpLocks noChangeShapeType="1"/>
          </p:cNvCxnSpPr>
          <p:nvPr/>
        </p:nvCxnSpPr>
        <p:spPr bwMode="auto">
          <a:xfrm flipH="1">
            <a:off x="1619250" y="2743200"/>
            <a:ext cx="438150" cy="1117600"/>
          </a:xfrm>
          <a:prstGeom prst="straightConnector1">
            <a:avLst/>
          </a:prstGeom>
          <a:noFill/>
          <a:ln w="9525">
            <a:solidFill>
              <a:schemeClr val="tx1"/>
            </a:solidFill>
            <a:round/>
            <a:headEnd/>
            <a:tailEnd type="triangle" w="med" len="med"/>
          </a:ln>
        </p:spPr>
      </p:cxnSp>
      <p:sp>
        <p:nvSpPr>
          <p:cNvPr id="19464" name="Text Box 8"/>
          <p:cNvSpPr txBox="1">
            <a:spLocks noChangeArrowheads="1"/>
          </p:cNvSpPr>
          <p:nvPr/>
        </p:nvSpPr>
        <p:spPr bwMode="auto">
          <a:xfrm>
            <a:off x="6516688" y="1981200"/>
            <a:ext cx="1987550" cy="923925"/>
          </a:xfrm>
          <a:prstGeom prst="rect">
            <a:avLst/>
          </a:prstGeom>
          <a:noFill/>
          <a:ln w="9525">
            <a:noFill/>
            <a:miter lim="800000"/>
            <a:headEnd/>
            <a:tailEnd/>
          </a:ln>
        </p:spPr>
        <p:txBody>
          <a:bodyPr>
            <a:spAutoFit/>
          </a:bodyPr>
          <a:lstStyle/>
          <a:p>
            <a:pPr eaLnBrk="1" hangingPunct="1"/>
            <a:r>
              <a:rPr lang="en-GB" altLang="en-US"/>
              <a:t>Body reacts to threat: Intrusive thoughts</a:t>
            </a:r>
          </a:p>
        </p:txBody>
      </p:sp>
      <p:sp>
        <p:nvSpPr>
          <p:cNvPr id="19465" name="Text Box 9"/>
          <p:cNvSpPr txBox="1">
            <a:spLocks noChangeArrowheads="1"/>
          </p:cNvSpPr>
          <p:nvPr/>
        </p:nvSpPr>
        <p:spPr bwMode="auto">
          <a:xfrm>
            <a:off x="6300788" y="3276600"/>
            <a:ext cx="2686050" cy="369888"/>
          </a:xfrm>
          <a:prstGeom prst="rect">
            <a:avLst/>
          </a:prstGeom>
          <a:noFill/>
          <a:ln w="9525">
            <a:noFill/>
            <a:miter lim="800000"/>
            <a:headEnd/>
            <a:tailEnd/>
          </a:ln>
        </p:spPr>
        <p:txBody>
          <a:bodyPr>
            <a:spAutoFit/>
          </a:bodyPr>
          <a:lstStyle/>
          <a:p>
            <a:pPr eaLnBrk="1" hangingPunct="1"/>
            <a:r>
              <a:rPr lang="en-GB" altLang="en-US"/>
              <a:t> </a:t>
            </a:r>
          </a:p>
        </p:txBody>
      </p:sp>
      <p:sp>
        <p:nvSpPr>
          <p:cNvPr id="19466" name="Text Box 10"/>
          <p:cNvSpPr txBox="1">
            <a:spLocks noChangeArrowheads="1"/>
          </p:cNvSpPr>
          <p:nvPr/>
        </p:nvSpPr>
        <p:spPr bwMode="auto">
          <a:xfrm>
            <a:off x="2195513" y="5392738"/>
            <a:ext cx="1798637" cy="1323975"/>
          </a:xfrm>
          <a:prstGeom prst="rect">
            <a:avLst/>
          </a:prstGeom>
          <a:noFill/>
          <a:ln w="9525">
            <a:noFill/>
            <a:miter lim="800000"/>
            <a:headEnd/>
            <a:tailEnd/>
          </a:ln>
        </p:spPr>
        <p:txBody>
          <a:bodyPr>
            <a:spAutoFit/>
          </a:bodyPr>
          <a:lstStyle/>
          <a:p>
            <a:pPr eaLnBrk="1" hangingPunct="1"/>
            <a:r>
              <a:rPr lang="en-GB" altLang="en-US" sz="1600"/>
              <a:t>Withdraw, hide away</a:t>
            </a:r>
          </a:p>
          <a:p>
            <a:pPr eaLnBrk="1" hangingPunct="1"/>
            <a:r>
              <a:rPr lang="en-GB" altLang="en-US" sz="1600"/>
              <a:t>Or    Fight, become  aggressive</a:t>
            </a:r>
          </a:p>
        </p:txBody>
      </p:sp>
      <p:sp>
        <p:nvSpPr>
          <p:cNvPr id="19467" name="Text Box 11"/>
          <p:cNvSpPr txBox="1">
            <a:spLocks noChangeArrowheads="1"/>
          </p:cNvSpPr>
          <p:nvPr/>
        </p:nvSpPr>
        <p:spPr bwMode="auto">
          <a:xfrm>
            <a:off x="6096000" y="3733800"/>
            <a:ext cx="2901950" cy="923925"/>
          </a:xfrm>
          <a:prstGeom prst="rect">
            <a:avLst/>
          </a:prstGeom>
          <a:noFill/>
          <a:ln w="9525">
            <a:noFill/>
            <a:miter lim="800000"/>
            <a:headEnd/>
            <a:tailEnd/>
          </a:ln>
        </p:spPr>
        <p:txBody>
          <a:bodyPr>
            <a:spAutoFit/>
          </a:bodyPr>
          <a:lstStyle/>
          <a:p>
            <a:pPr eaLnBrk="1" hangingPunct="1"/>
            <a:r>
              <a:rPr lang="en-GB" altLang="en-US"/>
              <a:t>Escapes from thoughts </a:t>
            </a:r>
          </a:p>
          <a:p>
            <a:pPr eaLnBrk="1" hangingPunct="1"/>
            <a:r>
              <a:rPr lang="en-GB" altLang="en-US"/>
              <a:t>By slipping into unshared world</a:t>
            </a:r>
          </a:p>
        </p:txBody>
      </p:sp>
      <p:sp>
        <p:nvSpPr>
          <p:cNvPr id="19468" name="Text Box 12"/>
          <p:cNvSpPr txBox="1">
            <a:spLocks noChangeArrowheads="1"/>
          </p:cNvSpPr>
          <p:nvPr/>
        </p:nvSpPr>
        <p:spPr bwMode="auto">
          <a:xfrm>
            <a:off x="827088" y="3716338"/>
            <a:ext cx="1504950" cy="366712"/>
          </a:xfrm>
          <a:prstGeom prst="rect">
            <a:avLst/>
          </a:prstGeom>
          <a:noFill/>
          <a:ln w="9525">
            <a:noFill/>
            <a:miter lim="800000"/>
            <a:headEnd/>
            <a:tailEnd/>
          </a:ln>
        </p:spPr>
        <p:txBody>
          <a:bodyPr wrap="none">
            <a:spAutoFit/>
          </a:bodyPr>
          <a:lstStyle/>
          <a:p>
            <a:pPr eaLnBrk="1" hangingPunct="1"/>
            <a:r>
              <a:rPr lang="en-GB" altLang="en-US"/>
              <a:t>Hears voices</a:t>
            </a:r>
          </a:p>
        </p:txBody>
      </p:sp>
      <p:sp>
        <p:nvSpPr>
          <p:cNvPr id="19469" name="Text Box 13"/>
          <p:cNvSpPr txBox="1">
            <a:spLocks noChangeArrowheads="1"/>
          </p:cNvSpPr>
          <p:nvPr/>
        </p:nvSpPr>
        <p:spPr bwMode="auto">
          <a:xfrm>
            <a:off x="0" y="4581525"/>
            <a:ext cx="3105150" cy="369888"/>
          </a:xfrm>
          <a:prstGeom prst="rect">
            <a:avLst/>
          </a:prstGeom>
          <a:noFill/>
          <a:ln w="9525">
            <a:noFill/>
            <a:miter lim="800000"/>
            <a:headEnd/>
            <a:tailEnd/>
          </a:ln>
        </p:spPr>
        <p:txBody>
          <a:bodyPr>
            <a:spAutoFit/>
          </a:bodyPr>
          <a:lstStyle/>
          <a:p>
            <a:pPr eaLnBrk="1" hangingPunct="1"/>
            <a:r>
              <a:rPr lang="en-GB" altLang="en-US"/>
              <a:t> </a:t>
            </a:r>
          </a:p>
        </p:txBody>
      </p:sp>
      <p:cxnSp>
        <p:nvCxnSpPr>
          <p:cNvPr id="19470" name="AutoShape 15"/>
          <p:cNvCxnSpPr>
            <a:cxnSpLocks noChangeShapeType="1"/>
            <a:stCxn id="19466" idx="3"/>
            <a:endCxn id="16387" idx="2"/>
          </p:cNvCxnSpPr>
          <p:nvPr/>
        </p:nvCxnSpPr>
        <p:spPr bwMode="auto">
          <a:xfrm flipV="1">
            <a:off x="3994150" y="4484688"/>
            <a:ext cx="941388" cy="1570037"/>
          </a:xfrm>
          <a:prstGeom prst="bentConnector2">
            <a:avLst/>
          </a:prstGeom>
          <a:noFill/>
          <a:ln w="22225">
            <a:solidFill>
              <a:schemeClr val="tx1"/>
            </a:solidFill>
            <a:miter lim="800000"/>
            <a:headEnd/>
            <a:tailEnd type="triangle" w="med" len="med"/>
          </a:ln>
        </p:spPr>
      </p:cxnSp>
      <p:cxnSp>
        <p:nvCxnSpPr>
          <p:cNvPr id="19471" name="AutoShape 16"/>
          <p:cNvCxnSpPr>
            <a:cxnSpLocks noChangeShapeType="1"/>
            <a:stCxn id="19468" idx="2"/>
            <a:endCxn id="19469" idx="0"/>
          </p:cNvCxnSpPr>
          <p:nvPr/>
        </p:nvCxnSpPr>
        <p:spPr bwMode="auto">
          <a:xfrm flipH="1">
            <a:off x="1552575" y="4083050"/>
            <a:ext cx="26988" cy="498475"/>
          </a:xfrm>
          <a:prstGeom prst="straightConnector1">
            <a:avLst/>
          </a:prstGeom>
          <a:noFill/>
          <a:ln w="22225">
            <a:solidFill>
              <a:schemeClr val="tx1"/>
            </a:solidFill>
            <a:round/>
            <a:headEnd/>
            <a:tailEnd type="triangle" w="med" len="med"/>
          </a:ln>
        </p:spPr>
      </p:cxnSp>
      <p:cxnSp>
        <p:nvCxnSpPr>
          <p:cNvPr id="19472" name="AutoShape 17"/>
          <p:cNvCxnSpPr>
            <a:cxnSpLocks noChangeShapeType="1"/>
            <a:stCxn id="16387" idx="3"/>
          </p:cNvCxnSpPr>
          <p:nvPr/>
        </p:nvCxnSpPr>
        <p:spPr bwMode="auto">
          <a:xfrm flipV="1">
            <a:off x="6300788" y="2514600"/>
            <a:ext cx="328612" cy="587375"/>
          </a:xfrm>
          <a:prstGeom prst="bentConnector2">
            <a:avLst/>
          </a:prstGeom>
          <a:noFill/>
          <a:ln w="22225">
            <a:solidFill>
              <a:schemeClr val="tx1"/>
            </a:solidFill>
            <a:miter lim="800000"/>
            <a:headEnd/>
            <a:tailEnd type="triangle" w="med" len="med"/>
          </a:ln>
        </p:spPr>
      </p:cxnSp>
      <p:cxnSp>
        <p:nvCxnSpPr>
          <p:cNvPr id="19473" name="AutoShape 18"/>
          <p:cNvCxnSpPr>
            <a:cxnSpLocks noChangeShapeType="1"/>
            <a:stCxn id="19464" idx="2"/>
            <a:endCxn id="19467" idx="0"/>
          </p:cNvCxnSpPr>
          <p:nvPr/>
        </p:nvCxnSpPr>
        <p:spPr bwMode="auto">
          <a:xfrm>
            <a:off x="7510463" y="2905125"/>
            <a:ext cx="36512" cy="828675"/>
          </a:xfrm>
          <a:prstGeom prst="straightConnector1">
            <a:avLst/>
          </a:prstGeom>
          <a:noFill/>
          <a:ln w="22225">
            <a:solidFill>
              <a:schemeClr val="tx1"/>
            </a:solidFill>
            <a:round/>
            <a:headEnd/>
            <a:tailEnd type="triangle" w="med" len="med"/>
          </a:ln>
        </p:spPr>
      </p:cxnSp>
      <p:sp>
        <p:nvSpPr>
          <p:cNvPr id="19474" name="Line 20"/>
          <p:cNvSpPr>
            <a:spLocks noChangeShapeType="1"/>
          </p:cNvSpPr>
          <p:nvPr/>
        </p:nvSpPr>
        <p:spPr bwMode="auto">
          <a:xfrm flipH="1" flipV="1">
            <a:off x="5257800" y="4114800"/>
            <a:ext cx="1219200" cy="1219200"/>
          </a:xfrm>
          <a:prstGeom prst="line">
            <a:avLst/>
          </a:prstGeom>
          <a:noFill/>
          <a:ln w="22225">
            <a:solidFill>
              <a:schemeClr val="tx1"/>
            </a:solidFill>
            <a:round/>
            <a:headEnd/>
            <a:tailEnd type="triangle" w="med" len="med"/>
          </a:ln>
        </p:spPr>
        <p:txBody>
          <a:bodyPr/>
          <a:lstStyle/>
          <a:p>
            <a:endParaRPr lang="en-GB"/>
          </a:p>
        </p:txBody>
      </p:sp>
      <p:sp>
        <p:nvSpPr>
          <p:cNvPr id="19475" name="Text Box 21"/>
          <p:cNvSpPr txBox="1">
            <a:spLocks noChangeArrowheads="1"/>
          </p:cNvSpPr>
          <p:nvPr/>
        </p:nvSpPr>
        <p:spPr bwMode="auto">
          <a:xfrm>
            <a:off x="179388" y="4572000"/>
            <a:ext cx="1784350" cy="923925"/>
          </a:xfrm>
          <a:prstGeom prst="rect">
            <a:avLst/>
          </a:prstGeom>
          <a:noFill/>
          <a:ln w="9525">
            <a:noFill/>
            <a:miter lim="800000"/>
            <a:headEnd/>
            <a:tailEnd/>
          </a:ln>
        </p:spPr>
        <p:txBody>
          <a:bodyPr>
            <a:spAutoFit/>
          </a:bodyPr>
          <a:lstStyle/>
          <a:p>
            <a:pPr eaLnBrk="1" hangingPunct="1"/>
            <a:r>
              <a:rPr lang="en-GB" altLang="en-US"/>
              <a:t>More tension, sweaty, </a:t>
            </a:r>
          </a:p>
          <a:p>
            <a:pPr eaLnBrk="1" hangingPunct="1"/>
            <a:r>
              <a:rPr lang="en-GB" altLang="en-US"/>
              <a:t>heart races</a:t>
            </a:r>
          </a:p>
        </p:txBody>
      </p:sp>
      <p:cxnSp>
        <p:nvCxnSpPr>
          <p:cNvPr id="19476" name="AutoShape 7"/>
          <p:cNvCxnSpPr>
            <a:cxnSpLocks noChangeShapeType="1"/>
          </p:cNvCxnSpPr>
          <p:nvPr/>
        </p:nvCxnSpPr>
        <p:spPr bwMode="auto">
          <a:xfrm flipH="1" flipV="1">
            <a:off x="2667000" y="2514600"/>
            <a:ext cx="1447800" cy="762000"/>
          </a:xfrm>
          <a:prstGeom prst="straightConnector1">
            <a:avLst/>
          </a:prstGeom>
          <a:noFill/>
          <a:ln w="9525">
            <a:solidFill>
              <a:schemeClr val="tx1"/>
            </a:solidFill>
            <a:round/>
            <a:headEnd/>
            <a:tailEnd type="triangle" w="med" len="med"/>
          </a:ln>
        </p:spPr>
      </p:cxnSp>
      <p:cxnSp>
        <p:nvCxnSpPr>
          <p:cNvPr id="19477" name="AutoShape 16"/>
          <p:cNvCxnSpPr>
            <a:cxnSpLocks noChangeShapeType="1"/>
          </p:cNvCxnSpPr>
          <p:nvPr/>
        </p:nvCxnSpPr>
        <p:spPr bwMode="auto">
          <a:xfrm>
            <a:off x="1627188" y="5410200"/>
            <a:ext cx="582612" cy="381000"/>
          </a:xfrm>
          <a:prstGeom prst="straightConnector1">
            <a:avLst/>
          </a:prstGeom>
          <a:noFill/>
          <a:ln w="22225">
            <a:solidFill>
              <a:schemeClr val="tx1"/>
            </a:solidFill>
            <a:round/>
            <a:headEnd/>
            <a:tailEnd type="triangle" w="med" len="med"/>
          </a:ln>
        </p:spPr>
      </p:cxnSp>
      <p:cxnSp>
        <p:nvCxnSpPr>
          <p:cNvPr id="19478" name="AutoShape 16"/>
          <p:cNvCxnSpPr>
            <a:cxnSpLocks noChangeShapeType="1"/>
          </p:cNvCxnSpPr>
          <p:nvPr/>
        </p:nvCxnSpPr>
        <p:spPr bwMode="auto">
          <a:xfrm flipH="1">
            <a:off x="7391400" y="4724400"/>
            <a:ext cx="304800" cy="533400"/>
          </a:xfrm>
          <a:prstGeom prst="straightConnector1">
            <a:avLst/>
          </a:prstGeom>
          <a:noFill/>
          <a:ln w="22225">
            <a:solidFill>
              <a:schemeClr val="tx1"/>
            </a:solidFill>
            <a:round/>
            <a:headEnd/>
            <a:tailEnd type="triangle" w="med" len="med"/>
          </a:ln>
        </p:spPr>
      </p:cxnSp>
      <p:sp>
        <p:nvSpPr>
          <p:cNvPr id="19479" name="TextBox 36"/>
          <p:cNvSpPr txBox="1">
            <a:spLocks noChangeArrowheads="1"/>
          </p:cNvSpPr>
          <p:nvPr/>
        </p:nvSpPr>
        <p:spPr bwMode="auto">
          <a:xfrm>
            <a:off x="6477000" y="5257800"/>
            <a:ext cx="1981200" cy="646113"/>
          </a:xfrm>
          <a:prstGeom prst="rect">
            <a:avLst/>
          </a:prstGeom>
          <a:noFill/>
          <a:ln w="9525">
            <a:noFill/>
            <a:miter lim="800000"/>
            <a:headEnd/>
            <a:tailEnd/>
          </a:ln>
        </p:spPr>
        <p:txBody>
          <a:bodyPr>
            <a:spAutoFit/>
          </a:bodyPr>
          <a:lstStyle/>
          <a:p>
            <a:pPr eaLnBrk="1" hangingPunct="1"/>
            <a:r>
              <a:rPr lang="en-GB" altLang="en-US"/>
              <a:t>Unrealistic, worse, fears</a:t>
            </a:r>
          </a:p>
        </p:txBody>
      </p:sp>
      <p:sp>
        <p:nvSpPr>
          <p:cNvPr id="26" name="Rectangle 25"/>
          <p:cNvSpPr/>
          <p:nvPr/>
        </p:nvSpPr>
        <p:spPr>
          <a:xfrm>
            <a:off x="3635896" y="836712"/>
            <a:ext cx="2304256" cy="43204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Rectangle 28"/>
          <p:cNvSpPr/>
          <p:nvPr/>
        </p:nvSpPr>
        <p:spPr>
          <a:xfrm>
            <a:off x="3635896" y="1772816"/>
            <a:ext cx="2304256" cy="43204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TextBox 29"/>
          <p:cNvSpPr txBox="1"/>
          <p:nvPr/>
        </p:nvSpPr>
        <p:spPr>
          <a:xfrm>
            <a:off x="3635896" y="1844824"/>
            <a:ext cx="2357907" cy="369332"/>
          </a:xfrm>
          <a:prstGeom prst="rect">
            <a:avLst/>
          </a:prstGeom>
          <a:noFill/>
        </p:spPr>
        <p:txBody>
          <a:bodyPr wrap="square" rtlCol="0">
            <a:spAutoFit/>
          </a:bodyPr>
          <a:lstStyle/>
          <a:p>
            <a:r>
              <a:rPr lang="en-GB" dirty="0" smtClean="0"/>
              <a:t>RECENT TRIGGER</a:t>
            </a:r>
            <a:endParaRPr lang="en-GB" dirty="0"/>
          </a:p>
        </p:txBody>
      </p:sp>
      <p:cxnSp>
        <p:nvCxnSpPr>
          <p:cNvPr id="31" name="AutoShape 6"/>
          <p:cNvCxnSpPr>
            <a:cxnSpLocks noChangeShapeType="1"/>
          </p:cNvCxnSpPr>
          <p:nvPr/>
        </p:nvCxnSpPr>
        <p:spPr bwMode="auto">
          <a:xfrm flipH="1">
            <a:off x="4860032" y="2276872"/>
            <a:ext cx="72008" cy="1152128"/>
          </a:xfrm>
          <a:prstGeom prst="straightConnector1">
            <a:avLst/>
          </a:prstGeom>
          <a:noFill/>
          <a:ln w="60325">
            <a:solidFill>
              <a:schemeClr val="tx1"/>
            </a:solidFill>
            <a:round/>
            <a:headEnd/>
            <a:tailEnd type="triangle" w="med" len="med"/>
          </a:ln>
        </p:spPr>
      </p:cxn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Breaking the Vicious Circles</a:t>
            </a:r>
            <a:endParaRPr lang="en-GB" dirty="0"/>
          </a:p>
        </p:txBody>
      </p:sp>
      <p:sp>
        <p:nvSpPr>
          <p:cNvPr id="4" name="Content Placeholder 3"/>
          <p:cNvSpPr>
            <a:spLocks noGrp="1"/>
          </p:cNvSpPr>
          <p:nvPr>
            <p:ph idx="1"/>
          </p:nvPr>
        </p:nvSpPr>
        <p:spPr/>
        <p:txBody>
          <a:bodyPr>
            <a:normAutofit/>
          </a:bodyPr>
          <a:lstStyle/>
          <a:p>
            <a:r>
              <a:rPr lang="en-GB" dirty="0" smtClean="0"/>
              <a:t>Arousal management  </a:t>
            </a:r>
          </a:p>
          <a:p>
            <a:r>
              <a:rPr lang="en-GB" dirty="0" smtClean="0"/>
              <a:t>Grounding mindfulness</a:t>
            </a:r>
          </a:p>
          <a:p>
            <a:r>
              <a:rPr lang="en-GB" dirty="0" smtClean="0"/>
              <a:t>Mindfulness of unusual experiences/unshared beliefs – takes courage</a:t>
            </a:r>
          </a:p>
          <a:p>
            <a:pPr lvl="1"/>
            <a:r>
              <a:rPr lang="en-GB" dirty="0" smtClean="0"/>
              <a:t>Fear and avoidance</a:t>
            </a:r>
          </a:p>
          <a:p>
            <a:pPr lvl="1"/>
            <a:r>
              <a:rPr lang="en-GB" dirty="0" smtClean="0"/>
              <a:t> Facing that it is unshared – e.g. </a:t>
            </a:r>
            <a:r>
              <a:rPr lang="en-GB" smtClean="0"/>
              <a:t>when </a:t>
            </a:r>
            <a:r>
              <a:rPr lang="en-GB" dirty="0" smtClean="0"/>
              <a:t>grandiose</a:t>
            </a:r>
          </a:p>
          <a:p>
            <a:r>
              <a:rPr lang="en-GB" dirty="0" smtClean="0"/>
              <a:t>Facing emotion - DBT skills </a:t>
            </a:r>
          </a:p>
          <a:p>
            <a:r>
              <a:rPr lang="en-GB" dirty="0" smtClean="0"/>
              <a:t>Self Compassion</a:t>
            </a:r>
          </a:p>
          <a:p>
            <a:r>
              <a:rPr lang="en-GB" dirty="0" smtClean="0"/>
              <a:t>Relationship management</a:t>
            </a:r>
            <a:endParaRPr lang="en-GB" dirty="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GB" smtClean="0"/>
              <a:t>Moving on from the Illness Model</a:t>
            </a:r>
            <a:endParaRPr lang="en-GB" dirty="0"/>
          </a:p>
        </p:txBody>
      </p:sp>
      <p:sp>
        <p:nvSpPr>
          <p:cNvPr id="5" name="Content Placeholder 4"/>
          <p:cNvSpPr>
            <a:spLocks noGrp="1"/>
          </p:cNvSpPr>
          <p:nvPr>
            <p:ph idx="1"/>
          </p:nvPr>
        </p:nvSpPr>
        <p:spPr/>
        <p:txBody>
          <a:bodyPr>
            <a:normAutofit lnSpcReduction="10000"/>
          </a:bodyPr>
          <a:lstStyle/>
          <a:p>
            <a:r>
              <a:rPr lang="en-GB" smtClean="0"/>
              <a:t>The illness model has the virtues of certainty and protectiveness</a:t>
            </a:r>
          </a:p>
          <a:p>
            <a:r>
              <a:rPr lang="en-GB" smtClean="0"/>
              <a:t>BUT</a:t>
            </a:r>
          </a:p>
          <a:p>
            <a:r>
              <a:rPr lang="en-GB" smtClean="0"/>
              <a:t>Inadequate reflection of what is happening</a:t>
            </a:r>
          </a:p>
          <a:p>
            <a:pPr lvl="1"/>
            <a:r>
              <a:rPr lang="en-GB" smtClean="0"/>
              <a:t>Leaves out the universality of the other way of knowing</a:t>
            </a:r>
          </a:p>
          <a:p>
            <a:pPr lvl="1"/>
            <a:r>
              <a:rPr lang="en-GB" smtClean="0"/>
              <a:t>Leaves out or marginalizes the effects of life events, trauma and adversity</a:t>
            </a:r>
          </a:p>
          <a:p>
            <a:r>
              <a:rPr lang="en-GB" smtClean="0"/>
              <a:t>It does not encourage psychotherapeutic approaches – only marginally relevant.</a:t>
            </a:r>
          </a:p>
          <a:p>
            <a:r>
              <a:rPr lang="en-GB" smtClean="0"/>
              <a:t>It is damaging to mental health recovery.</a:t>
            </a:r>
            <a:endParaRPr lang="en-GB" dirty="0"/>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GB" dirty="0" smtClean="0"/>
              <a:t>Spiritual Crisis Network Approach</a:t>
            </a:r>
            <a:endParaRPr lang="en-GB" dirty="0"/>
          </a:p>
        </p:txBody>
      </p:sp>
      <p:sp>
        <p:nvSpPr>
          <p:cNvPr id="4" name="Content Placeholder 3"/>
          <p:cNvSpPr>
            <a:spLocks noGrp="1"/>
          </p:cNvSpPr>
          <p:nvPr>
            <p:ph idx="1"/>
          </p:nvPr>
        </p:nvSpPr>
        <p:spPr>
          <a:xfrm>
            <a:off x="457200" y="1628800"/>
            <a:ext cx="8229600" cy="4680560"/>
          </a:xfrm>
        </p:spPr>
        <p:txBody>
          <a:bodyPr>
            <a:normAutofit lnSpcReduction="10000"/>
          </a:bodyPr>
          <a:lstStyle/>
          <a:p>
            <a:r>
              <a:rPr lang="en-GB" dirty="0" smtClean="0"/>
              <a:t>There to offer a more hopeful, alternative, perspective – while stressing the role of NHS to manage risk</a:t>
            </a:r>
          </a:p>
          <a:p>
            <a:r>
              <a:rPr lang="en-GB" dirty="0" smtClean="0"/>
              <a:t>Small, unfunded, UK charity</a:t>
            </a:r>
          </a:p>
          <a:p>
            <a:r>
              <a:rPr lang="en-GB" dirty="0" smtClean="0"/>
              <a:t>Website with email contact</a:t>
            </a:r>
          </a:p>
          <a:p>
            <a:r>
              <a:rPr lang="en-GB" dirty="0" smtClean="0"/>
              <a:t>Supportive, validating responses</a:t>
            </a:r>
          </a:p>
          <a:p>
            <a:r>
              <a:rPr lang="en-GB" dirty="0" smtClean="0"/>
              <a:t>Team of rota responders given training</a:t>
            </a:r>
          </a:p>
          <a:p>
            <a:r>
              <a:rPr lang="en-GB" dirty="0" smtClean="0"/>
              <a:t>Awareness raising events and conferences</a:t>
            </a:r>
          </a:p>
          <a:p>
            <a:r>
              <a:rPr lang="en-GB" dirty="0" smtClean="0"/>
              <a:t>A few local groups</a:t>
            </a:r>
          </a:p>
          <a:p>
            <a:r>
              <a:rPr lang="en-GB" dirty="0" smtClean="0"/>
              <a:t>Ambitions to do more (e.g. Phone response)</a:t>
            </a:r>
            <a:endParaRPr lang="en-GB" dirty="0"/>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SCN Email Responding</a:t>
            </a:r>
            <a:endParaRPr lang="en-GB" dirty="0"/>
          </a:p>
        </p:txBody>
      </p:sp>
      <p:sp>
        <p:nvSpPr>
          <p:cNvPr id="5" name="Content Placeholder 4"/>
          <p:cNvSpPr>
            <a:spLocks noGrp="1"/>
          </p:cNvSpPr>
          <p:nvPr>
            <p:ph idx="1"/>
          </p:nvPr>
        </p:nvSpPr>
        <p:spPr>
          <a:xfrm>
            <a:off x="457200" y="1268760"/>
            <a:ext cx="8229600" cy="5040600"/>
          </a:xfrm>
        </p:spPr>
        <p:txBody>
          <a:bodyPr>
            <a:normAutofit fontScale="92500" lnSpcReduction="10000"/>
          </a:bodyPr>
          <a:lstStyle/>
          <a:p>
            <a:r>
              <a:rPr lang="en-GB" dirty="0" smtClean="0"/>
              <a:t>Empathise with what they are going through (might be a relative, friend or other supporter)</a:t>
            </a:r>
          </a:p>
          <a:p>
            <a:r>
              <a:rPr lang="en-GB" dirty="0" smtClean="0"/>
              <a:t>Normalize – others have experienced the same (majority of SCN responders have own crisis)</a:t>
            </a:r>
          </a:p>
          <a:p>
            <a:r>
              <a:rPr lang="en-GB" dirty="0" smtClean="0"/>
              <a:t>Hopeful – in retrospect a transformative experience for many, if difficult while in the midst of it. </a:t>
            </a:r>
          </a:p>
          <a:p>
            <a:r>
              <a:rPr lang="en-GB" dirty="0" smtClean="0"/>
              <a:t> Practical suggestions (next slide)</a:t>
            </a:r>
            <a:endParaRPr lang="en-GB" dirty="0" smtClean="0"/>
          </a:p>
          <a:p>
            <a:r>
              <a:rPr lang="en-GB" dirty="0" smtClean="0"/>
              <a:t>Any suggestion of risk – strongly encourage contacting NHS, taking medication as advised etc, while acknowledging they might be reluctant.</a:t>
            </a:r>
          </a:p>
          <a:p>
            <a:r>
              <a:rPr lang="en-GB" dirty="0" smtClean="0"/>
              <a:t>No outright advice or therapy recommendations</a:t>
            </a:r>
            <a:endParaRPr lang="en-GB" dirty="0"/>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title" idx="4294967295"/>
          </p:nvPr>
        </p:nvSpPr>
        <p:spPr>
          <a:xfrm>
            <a:off x="0" y="274638"/>
            <a:ext cx="8229600" cy="922114"/>
          </a:xfrm>
        </p:spPr>
        <p:txBody>
          <a:bodyPr/>
          <a:lstStyle/>
          <a:p>
            <a:pPr eaLnBrk="1" fontAlgn="auto" hangingPunct="1">
              <a:spcAft>
                <a:spcPts val="0"/>
              </a:spcAft>
              <a:defRPr/>
            </a:pPr>
            <a:r>
              <a:rPr lang="en-GB" dirty="0" smtClean="0"/>
              <a:t> Grounding Advice</a:t>
            </a:r>
          </a:p>
        </p:txBody>
      </p:sp>
      <p:sp>
        <p:nvSpPr>
          <p:cNvPr id="24579" name="Rectangle 3"/>
          <p:cNvSpPr>
            <a:spLocks noGrp="1" noChangeArrowheads="1"/>
          </p:cNvSpPr>
          <p:nvPr>
            <p:ph type="body" idx="4294967295"/>
          </p:nvPr>
        </p:nvSpPr>
        <p:spPr>
          <a:xfrm>
            <a:off x="0" y="980728"/>
            <a:ext cx="8229600" cy="5616922"/>
          </a:xfrm>
        </p:spPr>
        <p:txBody>
          <a:bodyPr/>
          <a:lstStyle/>
          <a:p>
            <a:pPr eaLnBrk="1" hangingPunct="1">
              <a:lnSpc>
                <a:spcPct val="90000"/>
              </a:lnSpc>
              <a:buNone/>
            </a:pPr>
            <a:endParaRPr lang="en-GB" altLang="en-US" sz="2400" dirty="0" smtClean="0"/>
          </a:p>
          <a:p>
            <a:pPr eaLnBrk="1" hangingPunct="1">
              <a:lnSpc>
                <a:spcPct val="90000"/>
              </a:lnSpc>
            </a:pPr>
            <a:r>
              <a:rPr lang="en-GB" altLang="en-US" sz="2400" dirty="0" smtClean="0"/>
              <a:t>Grounding when the experience is overwhelming. Grounding activity. Grounding food.</a:t>
            </a:r>
          </a:p>
          <a:p>
            <a:pPr eaLnBrk="1" hangingPunct="1">
              <a:lnSpc>
                <a:spcPct val="90000"/>
              </a:lnSpc>
            </a:pPr>
            <a:r>
              <a:rPr lang="en-GB" altLang="en-US" sz="2400" dirty="0" smtClean="0"/>
              <a:t>Sleep</a:t>
            </a:r>
          </a:p>
          <a:p>
            <a:pPr eaLnBrk="1" hangingPunct="1">
              <a:lnSpc>
                <a:spcPct val="90000"/>
              </a:lnSpc>
            </a:pPr>
            <a:r>
              <a:rPr lang="en-GB" altLang="en-US" sz="2400" dirty="0" smtClean="0"/>
              <a:t>Mindfulness  activity in the now</a:t>
            </a:r>
          </a:p>
          <a:p>
            <a:pPr eaLnBrk="1" hangingPunct="1">
              <a:lnSpc>
                <a:spcPct val="90000"/>
              </a:lnSpc>
            </a:pPr>
            <a:r>
              <a:rPr lang="en-GB" altLang="en-US" sz="2400" dirty="0" smtClean="0"/>
              <a:t> Importance of support</a:t>
            </a:r>
          </a:p>
          <a:p>
            <a:pPr eaLnBrk="1" hangingPunct="1">
              <a:lnSpc>
                <a:spcPct val="90000"/>
              </a:lnSpc>
            </a:pPr>
            <a:r>
              <a:rPr lang="en-GB" altLang="en-US" sz="2400" dirty="0" smtClean="0"/>
              <a:t>Maintain ordinary relationships – even when this feels </a:t>
            </a:r>
            <a:r>
              <a:rPr lang="en-GB" altLang="en-US" sz="2400" dirty="0" smtClean="0"/>
              <a:t>irrelevant</a:t>
            </a:r>
            <a:endParaRPr lang="en-GB" altLang="en-US" sz="2400" dirty="0" smtClean="0"/>
          </a:p>
          <a:p>
            <a:pPr eaLnBrk="1" hangingPunct="1">
              <a:lnSpc>
                <a:spcPct val="90000"/>
              </a:lnSpc>
            </a:pPr>
            <a:r>
              <a:rPr lang="en-GB" altLang="en-US" sz="2400" dirty="0" smtClean="0"/>
              <a:t>Managing arousal – breathing control to reduce arousal and manage fear</a:t>
            </a:r>
          </a:p>
          <a:p>
            <a:pPr eaLnBrk="1" hangingPunct="1">
              <a:lnSpc>
                <a:spcPct val="90000"/>
              </a:lnSpc>
            </a:pPr>
            <a:r>
              <a:rPr lang="en-GB" altLang="en-US" sz="2400" dirty="0" smtClean="0"/>
              <a:t>Mindful activity in the present to prevent it slipping.</a:t>
            </a:r>
          </a:p>
          <a:p>
            <a:pPr eaLnBrk="1" hangingPunct="1">
              <a:lnSpc>
                <a:spcPct val="90000"/>
              </a:lnSpc>
            </a:pPr>
            <a:r>
              <a:rPr lang="en-GB" altLang="en-US" sz="2400" dirty="0" smtClean="0"/>
              <a:t>Moderate spiritual practice</a:t>
            </a:r>
          </a:p>
          <a:p>
            <a:pPr eaLnBrk="1" hangingPunct="1">
              <a:lnSpc>
                <a:spcPct val="90000"/>
              </a:lnSpc>
            </a:pPr>
            <a:r>
              <a:rPr lang="en-GB" altLang="en-US" sz="2400" dirty="0" smtClean="0"/>
              <a:t>Avoid substances</a:t>
            </a:r>
          </a:p>
          <a:p>
            <a:pPr eaLnBrk="1" hangingPunct="1">
              <a:lnSpc>
                <a:spcPct val="90000"/>
              </a:lnSpc>
            </a:pPr>
            <a:endParaRPr lang="en-GB" altLang="en-US" sz="2400" dirty="0" smtClean="0"/>
          </a:p>
          <a:p>
            <a:pPr eaLnBrk="1" hangingPunct="1">
              <a:lnSpc>
                <a:spcPct val="90000"/>
              </a:lnSpc>
            </a:pPr>
            <a:endParaRPr lang="en-GB" altLang="en-US" sz="2400"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57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579">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579">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579">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4579">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4579">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4579">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4579">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457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normAutofit fontScale="90000"/>
          </a:bodyPr>
          <a:lstStyle/>
          <a:p>
            <a:pPr eaLnBrk="1" hangingPunct="1"/>
            <a:r>
              <a:rPr lang="en-GB" sz="3200" smtClean="0"/>
              <a:t>Contact details, References and Web addresses</a:t>
            </a:r>
            <a:r>
              <a:rPr lang="en-GB" sz="4000" smtClean="0"/>
              <a:t> </a:t>
            </a:r>
          </a:p>
        </p:txBody>
      </p:sp>
      <p:sp>
        <p:nvSpPr>
          <p:cNvPr id="35843" name="Rectangle 3"/>
          <p:cNvSpPr>
            <a:spLocks noGrp="1" noChangeArrowheads="1"/>
          </p:cNvSpPr>
          <p:nvPr>
            <p:ph idx="1"/>
          </p:nvPr>
        </p:nvSpPr>
        <p:spPr>
          <a:xfrm>
            <a:off x="457200" y="1340768"/>
            <a:ext cx="8229600" cy="5517232"/>
          </a:xfrm>
        </p:spPr>
        <p:txBody>
          <a:bodyPr>
            <a:normAutofit fontScale="92500" lnSpcReduction="20000"/>
          </a:bodyPr>
          <a:lstStyle/>
          <a:p>
            <a:pPr eaLnBrk="1" hangingPunct="1">
              <a:lnSpc>
                <a:spcPct val="80000"/>
              </a:lnSpc>
            </a:pPr>
            <a:r>
              <a:rPr lang="en-GB" sz="2000" dirty="0" smtClean="0"/>
              <a:t>isabel@scispirit.com</a:t>
            </a:r>
          </a:p>
          <a:p>
            <a:pPr eaLnBrk="1" hangingPunct="1">
              <a:lnSpc>
                <a:spcPct val="80000"/>
              </a:lnSpc>
            </a:pPr>
            <a:endParaRPr lang="en-GB" sz="2000" dirty="0" smtClean="0"/>
          </a:p>
          <a:p>
            <a:pPr eaLnBrk="1" hangingPunct="1">
              <a:lnSpc>
                <a:spcPct val="80000"/>
              </a:lnSpc>
            </a:pPr>
            <a:endParaRPr lang="en-GB" sz="2000" dirty="0" smtClean="0"/>
          </a:p>
          <a:p>
            <a:pPr eaLnBrk="1" hangingPunct="1">
              <a:lnSpc>
                <a:spcPct val="80000"/>
              </a:lnSpc>
            </a:pPr>
            <a:r>
              <a:rPr lang="en-GB" sz="2000" dirty="0" smtClean="0"/>
              <a:t>Clarke, I. (Ed.)  (2010)</a:t>
            </a:r>
            <a:r>
              <a:rPr lang="en-GB" sz="2000" i="1" dirty="0" smtClean="0"/>
              <a:t> Psychosis and Spirituality:  consolidating the new paradigm.</a:t>
            </a:r>
            <a:r>
              <a:rPr lang="en-GB" sz="2000" dirty="0" smtClean="0"/>
              <a:t>  Chichester: Wiley</a:t>
            </a:r>
          </a:p>
          <a:p>
            <a:pPr eaLnBrk="1" hangingPunct="1">
              <a:lnSpc>
                <a:spcPct val="80000"/>
              </a:lnSpc>
            </a:pPr>
            <a:r>
              <a:rPr lang="en-US" sz="1800" dirty="0" smtClean="0"/>
              <a:t>Clarke, I. ( 2008) </a:t>
            </a:r>
            <a:r>
              <a:rPr lang="en-US" sz="1800" i="1" dirty="0" smtClean="0"/>
              <a:t>Madness, Mystery and the Survival of God</a:t>
            </a:r>
            <a:r>
              <a:rPr lang="en-US" sz="1800" dirty="0" smtClean="0"/>
              <a:t>. </a:t>
            </a:r>
            <a:r>
              <a:rPr lang="en-US" sz="1800" dirty="0" err="1" smtClean="0"/>
              <a:t>Winchester:'O'Books</a:t>
            </a:r>
            <a:r>
              <a:rPr lang="en-US" sz="1800" dirty="0" smtClean="0"/>
              <a:t>.</a:t>
            </a:r>
            <a:endParaRPr lang="en-GB" sz="1800" dirty="0" smtClean="0"/>
          </a:p>
          <a:p>
            <a:pPr eaLnBrk="1" hangingPunct="1">
              <a:lnSpc>
                <a:spcPct val="80000"/>
              </a:lnSpc>
            </a:pPr>
            <a:r>
              <a:rPr lang="en-US" sz="2000" dirty="0" smtClean="0"/>
              <a:t>Clarke, I. &amp; Wilson, </a:t>
            </a:r>
            <a:r>
              <a:rPr lang="en-US" sz="2000" dirty="0" err="1" smtClean="0"/>
              <a:t>H.Eds</a:t>
            </a:r>
            <a:r>
              <a:rPr lang="en-US" sz="2000" dirty="0" smtClean="0"/>
              <a:t>. (2008)</a:t>
            </a:r>
            <a:r>
              <a:rPr lang="en-GB" sz="2000" dirty="0" smtClean="0"/>
              <a:t>  </a:t>
            </a:r>
            <a:r>
              <a:rPr lang="en-GB" sz="2000" i="1" dirty="0" smtClean="0"/>
              <a:t> </a:t>
            </a:r>
            <a:r>
              <a:rPr lang="en-US" sz="2000" i="1" dirty="0" smtClean="0"/>
              <a:t>Cognitive </a:t>
            </a:r>
            <a:r>
              <a:rPr lang="en-US" sz="2000" i="1" dirty="0" err="1" smtClean="0"/>
              <a:t>Behaviour</a:t>
            </a:r>
            <a:r>
              <a:rPr lang="en-US" sz="2000" i="1" dirty="0" smtClean="0"/>
              <a:t> Therapy for Acute Inpatient Mental Health Units; working with clients, staff and the milieu.</a:t>
            </a:r>
            <a:r>
              <a:rPr lang="en-GB" sz="2000" dirty="0" smtClean="0"/>
              <a:t> London: </a:t>
            </a:r>
            <a:r>
              <a:rPr lang="en-GB" sz="2000" dirty="0" err="1" smtClean="0"/>
              <a:t>Routledge</a:t>
            </a:r>
            <a:r>
              <a:rPr lang="en-GB" sz="2000" dirty="0" smtClean="0"/>
              <a:t>.</a:t>
            </a:r>
          </a:p>
          <a:p>
            <a:pPr hangingPunct="0"/>
            <a:r>
              <a:rPr lang="en-GB" sz="2000" dirty="0" smtClean="0"/>
              <a:t> Wilson, H, Clarke, I &amp; </a:t>
            </a:r>
            <a:r>
              <a:rPr lang="en-GB" sz="2000" dirty="0" err="1" smtClean="0"/>
              <a:t>Phillips,R</a:t>
            </a:r>
            <a:r>
              <a:rPr lang="en-GB" sz="2000" dirty="0" smtClean="0"/>
              <a:t>., (2009) Evaluation of an Inpatient Group CBT for Psychosis Program Designed to Increase Effective Coping and Address the Stigma of Diagnosis Psychosis.</a:t>
            </a:r>
            <a:r>
              <a:rPr lang="en-GB" sz="2000" i="1" dirty="0" smtClean="0"/>
              <a:t> http://www.isabelclarke.org/clinical/icspsychosis.shtml</a:t>
            </a:r>
            <a:endParaRPr lang="en-GB" sz="2000" dirty="0" smtClean="0"/>
          </a:p>
          <a:p>
            <a:pPr hangingPunct="0"/>
            <a:r>
              <a:rPr lang="en-US" sz="2000" i="1" dirty="0" smtClean="0"/>
              <a:t> </a:t>
            </a:r>
            <a:r>
              <a:rPr lang="en-US" sz="2000" dirty="0" smtClean="0"/>
              <a:t>Clarke, I. (2013) Spirituality: a new way into understanding psychosis. In E.M.J. Morris, </a:t>
            </a:r>
            <a:r>
              <a:rPr lang="en-US" sz="2000" dirty="0" err="1" smtClean="0"/>
              <a:t>L.C.Johns</a:t>
            </a:r>
            <a:r>
              <a:rPr lang="en-US" sz="2000" dirty="0" smtClean="0"/>
              <a:t> and J.E. Oliver eds. </a:t>
            </a:r>
            <a:r>
              <a:rPr lang="en-US" sz="2000" i="1" dirty="0" smtClean="0"/>
              <a:t>Acceptance and Commitment Therapy and Mindfulness for Psychosis</a:t>
            </a:r>
            <a:r>
              <a:rPr lang="en-US" sz="2000" dirty="0" smtClean="0"/>
              <a:t>. </a:t>
            </a:r>
            <a:r>
              <a:rPr lang="en-US" sz="2000" dirty="0" err="1" smtClean="0"/>
              <a:t>Chichester</a:t>
            </a:r>
            <a:r>
              <a:rPr lang="en-US" sz="2000" dirty="0" smtClean="0"/>
              <a:t>: Wiley-Blackwell, p. 160-168.</a:t>
            </a:r>
            <a:endParaRPr lang="en-GB" sz="2000" dirty="0" smtClean="0"/>
          </a:p>
          <a:p>
            <a:pPr eaLnBrk="1" hangingPunct="1">
              <a:lnSpc>
                <a:spcPct val="80000"/>
              </a:lnSpc>
            </a:pPr>
            <a:endParaRPr lang="en-GB" sz="2000" dirty="0" smtClean="0"/>
          </a:p>
          <a:p>
            <a:pPr eaLnBrk="1" hangingPunct="1">
              <a:lnSpc>
                <a:spcPct val="80000"/>
              </a:lnSpc>
              <a:buNone/>
            </a:pPr>
            <a:endParaRPr lang="en-GB" sz="2000" dirty="0" smtClean="0"/>
          </a:p>
          <a:p>
            <a:pPr eaLnBrk="1" hangingPunct="1">
              <a:lnSpc>
                <a:spcPct val="80000"/>
              </a:lnSpc>
              <a:buFontTx/>
              <a:buNone/>
            </a:pPr>
            <a:endParaRPr lang="en-GB" sz="2000" dirty="0" smtClean="0"/>
          </a:p>
          <a:p>
            <a:pPr eaLnBrk="1" hangingPunct="1">
              <a:lnSpc>
                <a:spcPct val="80000"/>
              </a:lnSpc>
            </a:pPr>
            <a:r>
              <a:rPr lang="en-GB" sz="2000" dirty="0" smtClean="0"/>
              <a:t>www.isabelclarke.org</a:t>
            </a:r>
          </a:p>
          <a:p>
            <a:pPr eaLnBrk="1" hangingPunct="1">
              <a:lnSpc>
                <a:spcPct val="80000"/>
              </a:lnSpc>
            </a:pPr>
            <a:r>
              <a:rPr lang="en-GB" sz="2000" dirty="0" smtClean="0"/>
              <a:t>www.SpiritualCrisisNetwork.org.uk</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The Blight of Stigma</a:t>
            </a:r>
            <a:endParaRPr lang="en-GB" dirty="0"/>
          </a:p>
        </p:txBody>
      </p:sp>
      <p:sp>
        <p:nvSpPr>
          <p:cNvPr id="5" name="Content Placeholder 4"/>
          <p:cNvSpPr>
            <a:spLocks noGrp="1"/>
          </p:cNvSpPr>
          <p:nvPr>
            <p:ph idx="1"/>
          </p:nvPr>
        </p:nvSpPr>
        <p:spPr/>
        <p:txBody>
          <a:bodyPr>
            <a:normAutofit fontScale="92500" lnSpcReduction="20000"/>
          </a:bodyPr>
          <a:lstStyle/>
          <a:p>
            <a:r>
              <a:rPr lang="en-GB" dirty="0" smtClean="0"/>
              <a:t>Biological v. Social constructions of psychosis: </a:t>
            </a:r>
            <a:r>
              <a:rPr lang="en-US" dirty="0" smtClean="0"/>
              <a:t>Read, Mosher &amp; </a:t>
            </a:r>
            <a:r>
              <a:rPr lang="en-US" dirty="0" err="1" smtClean="0"/>
              <a:t>Bentall</a:t>
            </a:r>
            <a:r>
              <a:rPr lang="en-US" dirty="0" smtClean="0"/>
              <a:t> 2004</a:t>
            </a:r>
          </a:p>
          <a:p>
            <a:r>
              <a:rPr lang="en-US" dirty="0" smtClean="0"/>
              <a:t>Role of Trauma and adversity – e.g. Varese et al meta-analysis 2012</a:t>
            </a:r>
          </a:p>
          <a:p>
            <a:r>
              <a:rPr lang="en-GB" dirty="0" smtClean="0"/>
              <a:t>The </a:t>
            </a:r>
            <a:r>
              <a:rPr lang="en-GB" dirty="0" smtClean="0"/>
              <a:t>self = work in progress</a:t>
            </a:r>
          </a:p>
          <a:p>
            <a:r>
              <a:rPr lang="en-GB" dirty="0" smtClean="0"/>
              <a:t>Social Rank Theory (Gilbert 1992, Gilbert &amp; Allan 1998).</a:t>
            </a:r>
          </a:p>
          <a:p>
            <a:r>
              <a:rPr lang="en-GB" dirty="0" smtClean="0"/>
              <a:t>‘Sealing over’ – effect on Recovery</a:t>
            </a:r>
          </a:p>
          <a:p>
            <a:r>
              <a:rPr lang="en-GB" dirty="0" smtClean="0"/>
              <a:t>Brett, </a:t>
            </a:r>
            <a:r>
              <a:rPr lang="en-GB" dirty="0" err="1" smtClean="0"/>
              <a:t>Heriot</a:t>
            </a:r>
            <a:r>
              <a:rPr lang="en-GB" dirty="0" smtClean="0"/>
              <a:t>-Maitland, Peters et al  - effect of how experiences are construed.</a:t>
            </a:r>
          </a:p>
          <a:p>
            <a:r>
              <a:rPr lang="en-GB" dirty="0" smtClean="0"/>
              <a:t>Social messages – epidemiological research</a:t>
            </a:r>
            <a:r>
              <a:rPr lang="en-GB" dirty="0" smtClean="0"/>
              <a:t>.</a:t>
            </a:r>
          </a:p>
          <a:p>
            <a:r>
              <a:rPr lang="en-US" dirty="0" smtClean="0"/>
              <a:t>Meaning  – The Hearing Voices  approach</a:t>
            </a:r>
          </a:p>
          <a:p>
            <a:pPr>
              <a:buNone/>
            </a:pPr>
            <a:endParaRPr lang="en-GB" dirty="0"/>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Rot="1" noChangeArrowheads="1"/>
          </p:cNvSpPr>
          <p:nvPr>
            <p:ph type="title"/>
          </p:nvPr>
        </p:nvSpPr>
        <p:spPr/>
        <p:txBody>
          <a:bodyPr>
            <a:normAutofit/>
          </a:bodyPr>
          <a:lstStyle/>
          <a:p>
            <a:pPr eaLnBrk="1" hangingPunct="1">
              <a:defRPr/>
            </a:pPr>
            <a:r>
              <a:rPr lang="en-GB" sz="4000" dirty="0" smtClean="0"/>
              <a:t> A Clinical Model based on ICS</a:t>
            </a:r>
          </a:p>
        </p:txBody>
      </p:sp>
      <p:sp>
        <p:nvSpPr>
          <p:cNvPr id="135171" name="Rectangle 3"/>
          <p:cNvSpPr>
            <a:spLocks noGrp="1" noRot="1" noChangeArrowheads="1"/>
          </p:cNvSpPr>
          <p:nvPr>
            <p:ph type="body" idx="1"/>
          </p:nvPr>
        </p:nvSpPr>
        <p:spPr/>
        <p:txBody>
          <a:bodyPr/>
          <a:lstStyle/>
          <a:p>
            <a:pPr eaLnBrk="1" hangingPunct="1">
              <a:lnSpc>
                <a:spcPct val="80000"/>
              </a:lnSpc>
              <a:defRPr/>
            </a:pPr>
            <a:r>
              <a:rPr lang="en-GB" dirty="0" smtClean="0"/>
              <a:t>W</a:t>
            </a:r>
            <a:r>
              <a:rPr lang="en-GB" sz="2800" dirty="0" smtClean="0"/>
              <a:t>hen Emotion Mind/Implicational does not mesh properly with Reasonable Mind/Propositional </a:t>
            </a:r>
          </a:p>
          <a:p>
            <a:pPr eaLnBrk="1" hangingPunct="1">
              <a:lnSpc>
                <a:spcPct val="80000"/>
              </a:lnSpc>
              <a:defRPr/>
            </a:pPr>
            <a:r>
              <a:rPr lang="en-GB" dirty="0" smtClean="0"/>
              <a:t>A</a:t>
            </a:r>
            <a:r>
              <a:rPr lang="en-GB" sz="2800" dirty="0" smtClean="0"/>
              <a:t> different quality of experience results</a:t>
            </a:r>
          </a:p>
          <a:p>
            <a:pPr eaLnBrk="1" hangingPunct="1">
              <a:lnSpc>
                <a:spcPct val="80000"/>
              </a:lnSpc>
              <a:defRPr/>
            </a:pPr>
            <a:r>
              <a:rPr lang="en-GB" dirty="0" smtClean="0"/>
              <a:t>Anomalous experiences are accessible</a:t>
            </a:r>
          </a:p>
          <a:p>
            <a:pPr eaLnBrk="1" hangingPunct="1">
              <a:lnSpc>
                <a:spcPct val="80000"/>
              </a:lnSpc>
              <a:defRPr/>
            </a:pPr>
            <a:r>
              <a:rPr lang="en-GB" sz="2800" dirty="0" smtClean="0"/>
              <a:t>The everyday world becomes less important, less graspable</a:t>
            </a:r>
          </a:p>
          <a:p>
            <a:pPr eaLnBrk="1" hangingPunct="1">
              <a:lnSpc>
                <a:spcPct val="80000"/>
              </a:lnSpc>
              <a:defRPr/>
            </a:pPr>
            <a:r>
              <a:rPr lang="en-GB" dirty="0" smtClean="0"/>
              <a:t>Might be frightening and disorienting; might be</a:t>
            </a:r>
            <a:r>
              <a:rPr lang="en-GB" sz="2800" dirty="0" smtClean="0"/>
              <a:t> fine in the short term  </a:t>
            </a:r>
          </a:p>
          <a:p>
            <a:pPr eaLnBrk="1" hangingPunct="1">
              <a:lnSpc>
                <a:spcPct val="80000"/>
              </a:lnSpc>
              <a:defRPr/>
            </a:pPr>
            <a:r>
              <a:rPr lang="en-GB" dirty="0" smtClean="0"/>
              <a:t>A</a:t>
            </a:r>
            <a:r>
              <a:rPr lang="en-GB" sz="2800" dirty="0" smtClean="0"/>
              <a:t> problem when the person becomes stuck</a:t>
            </a:r>
          </a:p>
          <a:p>
            <a:pPr eaLnBrk="1" hangingPunct="1">
              <a:lnSpc>
                <a:spcPct val="80000"/>
              </a:lnSpc>
              <a:defRPr/>
            </a:pPr>
            <a:r>
              <a:rPr lang="en-GB" dirty="0" smtClean="0"/>
              <a:t>This is a u</a:t>
            </a:r>
            <a:r>
              <a:rPr lang="en-GB" sz="2800" dirty="0" smtClean="0"/>
              <a:t>niversal potential </a:t>
            </a:r>
            <a:r>
              <a:rPr lang="en-GB" dirty="0" smtClean="0"/>
              <a:t>given the ‘right’ conditions</a:t>
            </a:r>
            <a:endParaRPr lang="en-GB" sz="28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idx="4294967295"/>
          </p:nvPr>
        </p:nvSpPr>
        <p:spPr>
          <a:xfrm>
            <a:off x="0" y="0"/>
            <a:ext cx="8892480" cy="1052513"/>
          </a:xfrm>
        </p:spPr>
        <p:txBody>
          <a:bodyPr/>
          <a:lstStyle/>
          <a:p>
            <a:pPr eaLnBrk="1" fontAlgn="auto" hangingPunct="1">
              <a:spcAft>
                <a:spcPts val="0"/>
              </a:spcAft>
              <a:defRPr/>
            </a:pPr>
            <a:r>
              <a:rPr lang="en-GB" sz="2400" dirty="0" smtClean="0"/>
              <a:t>  States of Mind Diagram. Applied to Psychosis</a:t>
            </a:r>
            <a:endParaRPr lang="en-GB" sz="1800" dirty="0" smtClean="0"/>
          </a:p>
        </p:txBody>
      </p:sp>
      <p:grpSp>
        <p:nvGrpSpPr>
          <p:cNvPr id="2" name="Group 14"/>
          <p:cNvGrpSpPr>
            <a:grpSpLocks/>
          </p:cNvGrpSpPr>
          <p:nvPr/>
        </p:nvGrpSpPr>
        <p:grpSpPr bwMode="auto">
          <a:xfrm>
            <a:off x="755650" y="1125538"/>
            <a:ext cx="4227513" cy="4225925"/>
            <a:chOff x="887760" y="1268760"/>
            <a:chExt cx="4226818" cy="4226818"/>
          </a:xfrm>
        </p:grpSpPr>
        <p:sp>
          <p:nvSpPr>
            <p:cNvPr id="17424" name="Oval 3"/>
            <p:cNvSpPr>
              <a:spLocks noChangeArrowheads="1"/>
            </p:cNvSpPr>
            <p:nvPr/>
          </p:nvSpPr>
          <p:spPr bwMode="auto">
            <a:xfrm>
              <a:off x="887760" y="1268760"/>
              <a:ext cx="4226818" cy="4226818"/>
            </a:xfrm>
            <a:prstGeom prst="ellipse">
              <a:avLst/>
            </a:prstGeom>
            <a:solidFill>
              <a:srgbClr val="33CCCC">
                <a:alpha val="52156"/>
              </a:srgbClr>
            </a:solidFill>
            <a:ln w="9525">
              <a:solidFill>
                <a:schemeClr val="tx1"/>
              </a:solidFill>
              <a:round/>
              <a:headEnd/>
              <a:tailEnd/>
            </a:ln>
          </p:spPr>
          <p:txBody>
            <a:bodyPr wrap="none" anchor="ctr"/>
            <a:lstStyle/>
            <a:p>
              <a:endParaRPr lang="en-US" altLang="en-US" sz="1600">
                <a:latin typeface="Times New Roman" pitchFamily="18" charset="0"/>
              </a:endParaRPr>
            </a:p>
          </p:txBody>
        </p:sp>
        <p:sp>
          <p:nvSpPr>
            <p:cNvPr id="17425" name="Text Box 5"/>
            <p:cNvSpPr txBox="1">
              <a:spLocks noChangeArrowheads="1"/>
            </p:cNvSpPr>
            <p:nvPr/>
          </p:nvSpPr>
          <p:spPr bwMode="auto">
            <a:xfrm>
              <a:off x="1331640" y="1844152"/>
              <a:ext cx="2900685" cy="2678222"/>
            </a:xfrm>
            <a:prstGeom prst="rect">
              <a:avLst/>
            </a:prstGeom>
            <a:noFill/>
            <a:ln w="9525">
              <a:noFill/>
              <a:miter lim="800000"/>
              <a:headEnd/>
              <a:tailEnd/>
            </a:ln>
          </p:spPr>
          <p:txBody>
            <a:bodyPr wrap="square">
              <a:spAutoFit/>
            </a:bodyPr>
            <a:lstStyle/>
            <a:p>
              <a:r>
                <a:rPr lang="en-GB" altLang="en-US" sz="2800" dirty="0"/>
                <a:t>REASONABLE</a:t>
              </a:r>
              <a:endParaRPr lang="en-GB" altLang="en-US" sz="2800" dirty="0">
                <a:latin typeface="Times New Roman" pitchFamily="18" charset="0"/>
              </a:endParaRPr>
            </a:p>
            <a:p>
              <a:r>
                <a:rPr lang="en-GB" altLang="en-US" sz="2800" dirty="0" smtClean="0"/>
                <a:t>MIND – SHARED</a:t>
              </a:r>
            </a:p>
            <a:p>
              <a:r>
                <a:rPr lang="en-GB" altLang="en-US" sz="2800" dirty="0" smtClean="0"/>
                <a:t>REALITY</a:t>
              </a:r>
              <a:endParaRPr lang="en-GB" altLang="en-US" sz="2800" dirty="0"/>
            </a:p>
            <a:p>
              <a:endParaRPr lang="en-GB" altLang="en-US" sz="2800" dirty="0"/>
            </a:p>
            <a:p>
              <a:r>
                <a:rPr lang="en-GB" altLang="en-US" sz="2800" dirty="0"/>
                <a:t> </a:t>
              </a:r>
            </a:p>
          </p:txBody>
        </p:sp>
      </p:grpSp>
      <p:grpSp>
        <p:nvGrpSpPr>
          <p:cNvPr id="3" name="Group 13"/>
          <p:cNvGrpSpPr>
            <a:grpSpLocks/>
          </p:cNvGrpSpPr>
          <p:nvPr/>
        </p:nvGrpSpPr>
        <p:grpSpPr bwMode="auto">
          <a:xfrm>
            <a:off x="3581400" y="1295400"/>
            <a:ext cx="4319588" cy="4137025"/>
            <a:chOff x="3863752" y="1292824"/>
            <a:chExt cx="4320084" cy="4136396"/>
          </a:xfrm>
        </p:grpSpPr>
        <p:sp>
          <p:nvSpPr>
            <p:cNvPr id="17422" name="Oval 4"/>
            <p:cNvSpPr>
              <a:spLocks noChangeArrowheads="1"/>
            </p:cNvSpPr>
            <p:nvPr/>
          </p:nvSpPr>
          <p:spPr bwMode="auto">
            <a:xfrm>
              <a:off x="3863752" y="1292824"/>
              <a:ext cx="4320084" cy="4136396"/>
            </a:xfrm>
            <a:prstGeom prst="ellipse">
              <a:avLst/>
            </a:prstGeom>
            <a:solidFill>
              <a:srgbClr val="FFFF99">
                <a:alpha val="43137"/>
              </a:srgbClr>
            </a:solidFill>
            <a:ln w="9525">
              <a:solidFill>
                <a:schemeClr val="tx1"/>
              </a:solidFill>
              <a:round/>
              <a:headEnd/>
              <a:tailEnd/>
            </a:ln>
          </p:spPr>
          <p:txBody>
            <a:bodyPr/>
            <a:lstStyle/>
            <a:p>
              <a:pPr marL="342900" indent="-342900">
                <a:lnSpc>
                  <a:spcPct val="90000"/>
                </a:lnSpc>
                <a:spcBef>
                  <a:spcPct val="20000"/>
                </a:spcBef>
              </a:pPr>
              <a:r>
                <a:rPr lang="en-GB" altLang="en-US" sz="3600"/>
                <a:t>   </a:t>
              </a:r>
              <a:r>
                <a:rPr lang="en-GB" altLang="en-US" sz="3600" b="1"/>
                <a:t>    </a:t>
              </a:r>
              <a:endParaRPr lang="en-GB" altLang="en-US" sz="4000" b="1"/>
            </a:p>
            <a:p>
              <a:pPr marL="342900" indent="-342900">
                <a:lnSpc>
                  <a:spcPct val="90000"/>
                </a:lnSpc>
                <a:spcBef>
                  <a:spcPct val="20000"/>
                </a:spcBef>
              </a:pPr>
              <a:r>
                <a:rPr lang="en-GB" altLang="en-US" sz="3200"/>
                <a:t>		</a:t>
              </a:r>
            </a:p>
            <a:p>
              <a:pPr marL="342900" indent="-342900">
                <a:lnSpc>
                  <a:spcPct val="90000"/>
                </a:lnSpc>
                <a:spcBef>
                  <a:spcPct val="20000"/>
                </a:spcBef>
              </a:pPr>
              <a:endParaRPr lang="en-GB" altLang="en-US" sz="3200"/>
            </a:p>
            <a:p>
              <a:pPr marL="342900" indent="-342900">
                <a:lnSpc>
                  <a:spcPct val="90000"/>
                </a:lnSpc>
                <a:spcBef>
                  <a:spcPct val="20000"/>
                </a:spcBef>
              </a:pPr>
              <a:r>
                <a:rPr lang="en-GB" altLang="en-US" sz="3200"/>
                <a:t>		 </a:t>
              </a:r>
            </a:p>
          </p:txBody>
        </p:sp>
        <p:sp>
          <p:nvSpPr>
            <p:cNvPr id="17423" name="TextBox 12"/>
            <p:cNvSpPr txBox="1">
              <a:spLocks noChangeArrowheads="1"/>
            </p:cNvSpPr>
            <p:nvPr/>
          </p:nvSpPr>
          <p:spPr bwMode="auto">
            <a:xfrm>
              <a:off x="5574628" y="1770167"/>
              <a:ext cx="2448553" cy="2418756"/>
            </a:xfrm>
            <a:prstGeom prst="rect">
              <a:avLst/>
            </a:prstGeom>
            <a:noFill/>
            <a:ln w="9525">
              <a:noFill/>
              <a:miter lim="800000"/>
              <a:headEnd/>
              <a:tailEnd/>
            </a:ln>
          </p:spPr>
          <p:txBody>
            <a:bodyPr wrap="square">
              <a:spAutoFit/>
            </a:bodyPr>
            <a:lstStyle/>
            <a:p>
              <a:pPr>
                <a:lnSpc>
                  <a:spcPct val="90000"/>
                </a:lnSpc>
              </a:pPr>
              <a:r>
                <a:rPr lang="en-GB" altLang="en-US" sz="2800" dirty="0"/>
                <a:t>EMOTION</a:t>
              </a:r>
            </a:p>
            <a:p>
              <a:pPr>
                <a:lnSpc>
                  <a:spcPct val="90000"/>
                </a:lnSpc>
              </a:pPr>
              <a:r>
                <a:rPr lang="en-GB" altLang="en-US" sz="2800" dirty="0" smtClean="0"/>
                <a:t>MIND – UNSHARED</a:t>
              </a:r>
            </a:p>
            <a:p>
              <a:pPr>
                <a:lnSpc>
                  <a:spcPct val="90000"/>
                </a:lnSpc>
              </a:pPr>
              <a:r>
                <a:rPr lang="en-GB" altLang="en-US" sz="2800" dirty="0" smtClean="0"/>
                <a:t>REALITY</a:t>
              </a:r>
            </a:p>
            <a:p>
              <a:pPr>
                <a:lnSpc>
                  <a:spcPct val="90000"/>
                </a:lnSpc>
              </a:pPr>
              <a:endParaRPr lang="en-GB" altLang="en-US" sz="2800" dirty="0" smtClean="0"/>
            </a:p>
            <a:p>
              <a:pPr>
                <a:lnSpc>
                  <a:spcPct val="90000"/>
                </a:lnSpc>
              </a:pPr>
              <a:r>
                <a:rPr lang="en-GB" altLang="en-US" sz="2800" dirty="0" smtClean="0"/>
                <a:t>            </a:t>
              </a:r>
              <a:endParaRPr lang="en-GB" altLang="en-US" sz="2800" dirty="0"/>
            </a:p>
          </p:txBody>
        </p:sp>
      </p:grpSp>
      <p:sp>
        <p:nvSpPr>
          <p:cNvPr id="257031" name="Text Box 7"/>
          <p:cNvSpPr txBox="1">
            <a:spLocks noChangeArrowheads="1"/>
          </p:cNvSpPr>
          <p:nvPr/>
        </p:nvSpPr>
        <p:spPr bwMode="auto">
          <a:xfrm>
            <a:off x="3419475" y="5732463"/>
            <a:ext cx="3829050" cy="708025"/>
          </a:xfrm>
          <a:prstGeom prst="rect">
            <a:avLst/>
          </a:prstGeom>
          <a:noFill/>
          <a:ln w="9525">
            <a:noFill/>
            <a:miter lim="800000"/>
            <a:headEnd/>
            <a:tailEnd/>
          </a:ln>
        </p:spPr>
        <p:txBody>
          <a:bodyPr>
            <a:spAutoFit/>
          </a:bodyPr>
          <a:lstStyle/>
          <a:p>
            <a:r>
              <a:rPr lang="en-GB" altLang="en-US" sz="2000">
                <a:latin typeface="Times New Roman" pitchFamily="18" charset="0"/>
              </a:rPr>
              <a:t>IN THE PRESENT</a:t>
            </a:r>
          </a:p>
          <a:p>
            <a:r>
              <a:rPr lang="en-GB" altLang="en-US" sz="2000">
                <a:latin typeface="Times New Roman" pitchFamily="18" charset="0"/>
              </a:rPr>
              <a:t>IN CONTROL</a:t>
            </a:r>
          </a:p>
        </p:txBody>
      </p:sp>
      <p:sp>
        <p:nvSpPr>
          <p:cNvPr id="257032" name="Line 8"/>
          <p:cNvSpPr>
            <a:spLocks noChangeShapeType="1"/>
          </p:cNvSpPr>
          <p:nvPr/>
        </p:nvSpPr>
        <p:spPr bwMode="auto">
          <a:xfrm>
            <a:off x="4511675" y="3716338"/>
            <a:ext cx="73025" cy="2017712"/>
          </a:xfrm>
          <a:prstGeom prst="line">
            <a:avLst/>
          </a:prstGeom>
          <a:noFill/>
          <a:ln w="9525">
            <a:solidFill>
              <a:schemeClr val="tx1"/>
            </a:solidFill>
            <a:round/>
            <a:headEnd/>
            <a:tailEnd/>
          </a:ln>
        </p:spPr>
        <p:txBody>
          <a:bodyPr/>
          <a:lstStyle/>
          <a:p>
            <a:endParaRPr lang="en-GB"/>
          </a:p>
        </p:txBody>
      </p:sp>
      <p:sp>
        <p:nvSpPr>
          <p:cNvPr id="17" name="Oval 16"/>
          <p:cNvSpPr>
            <a:spLocks noChangeArrowheads="1"/>
          </p:cNvSpPr>
          <p:nvPr/>
        </p:nvSpPr>
        <p:spPr bwMode="auto">
          <a:xfrm>
            <a:off x="3635896" y="2348880"/>
            <a:ext cx="1728788" cy="1727200"/>
          </a:xfrm>
          <a:prstGeom prst="ellipse">
            <a:avLst/>
          </a:prstGeom>
          <a:solidFill>
            <a:srgbClr val="65ED8F">
              <a:alpha val="65881"/>
            </a:srgbClr>
          </a:solidFill>
          <a:ln w="9525" algn="ctr">
            <a:solidFill>
              <a:schemeClr val="tx1"/>
            </a:solidFill>
            <a:round/>
            <a:headEnd/>
            <a:tailEnd/>
          </a:ln>
        </p:spPr>
        <p:txBody>
          <a:bodyPr/>
          <a:lstStyle/>
          <a:p>
            <a:endParaRPr lang="en-US" altLang="en-US"/>
          </a:p>
        </p:txBody>
      </p:sp>
      <p:sp>
        <p:nvSpPr>
          <p:cNvPr id="257030" name="Text Box 6"/>
          <p:cNvSpPr txBox="1">
            <a:spLocks noChangeArrowheads="1"/>
          </p:cNvSpPr>
          <p:nvPr/>
        </p:nvSpPr>
        <p:spPr bwMode="auto">
          <a:xfrm>
            <a:off x="4060825" y="2276873"/>
            <a:ext cx="1007007" cy="1661993"/>
          </a:xfrm>
          <a:prstGeom prst="rect">
            <a:avLst/>
          </a:prstGeom>
          <a:noFill/>
          <a:ln w="9525">
            <a:noFill/>
            <a:miter lim="800000"/>
            <a:headEnd/>
            <a:tailEnd/>
          </a:ln>
        </p:spPr>
        <p:txBody>
          <a:bodyPr wrap="square">
            <a:spAutoFit/>
          </a:bodyPr>
          <a:lstStyle/>
          <a:p>
            <a:r>
              <a:rPr lang="en-GB" altLang="en-US" sz="2400" dirty="0">
                <a:solidFill>
                  <a:srgbClr val="002060"/>
                </a:solidFill>
                <a:latin typeface="Times New Roman" pitchFamily="18" charset="0"/>
              </a:rPr>
              <a:t>WISE</a:t>
            </a:r>
          </a:p>
          <a:p>
            <a:r>
              <a:rPr lang="en-GB" altLang="en-US" sz="2400" dirty="0" smtClean="0">
                <a:solidFill>
                  <a:srgbClr val="002060"/>
                </a:solidFill>
                <a:latin typeface="Times New Roman" pitchFamily="18" charset="0"/>
              </a:rPr>
              <a:t>MIND</a:t>
            </a:r>
          </a:p>
          <a:p>
            <a:r>
              <a:rPr lang="en-GB" altLang="en-US" dirty="0" smtClean="0">
                <a:solidFill>
                  <a:srgbClr val="002060"/>
                </a:solidFill>
                <a:latin typeface="Times New Roman" pitchFamily="18" charset="0"/>
              </a:rPr>
              <a:t>In touch with both</a:t>
            </a:r>
            <a:endParaRPr lang="en-GB" altLang="en-US" dirty="0">
              <a:solidFill>
                <a:srgbClr val="002060"/>
              </a:solidFill>
              <a:latin typeface="Times New Roman" pitchFamily="18" charset="0"/>
            </a:endParaRPr>
          </a:p>
        </p:txBody>
      </p:sp>
      <p:sp>
        <p:nvSpPr>
          <p:cNvPr id="16" name="Text Box 6"/>
          <p:cNvSpPr txBox="1">
            <a:spLocks noChangeArrowheads="1"/>
          </p:cNvSpPr>
          <p:nvPr/>
        </p:nvSpPr>
        <p:spPr bwMode="auto">
          <a:xfrm>
            <a:off x="4056063" y="4808538"/>
            <a:ext cx="261937" cy="461962"/>
          </a:xfrm>
          <a:prstGeom prst="rect">
            <a:avLst/>
          </a:prstGeom>
          <a:noFill/>
          <a:ln w="9525">
            <a:noFill/>
            <a:miter lim="800000"/>
            <a:headEnd/>
            <a:tailEnd/>
          </a:ln>
        </p:spPr>
        <p:txBody>
          <a:bodyPr wrap="none">
            <a:spAutoFit/>
          </a:bodyPr>
          <a:lstStyle/>
          <a:p>
            <a:r>
              <a:rPr lang="en-GB" altLang="en-US" sz="2400">
                <a:latin typeface="Times New Roman" pitchFamily="18" charset="0"/>
              </a:rPr>
              <a:t> </a:t>
            </a:r>
          </a:p>
        </p:txBody>
      </p:sp>
      <p:sp>
        <p:nvSpPr>
          <p:cNvPr id="14" name="Oval 13"/>
          <p:cNvSpPr/>
          <p:nvPr/>
        </p:nvSpPr>
        <p:spPr>
          <a:xfrm>
            <a:off x="1619250" y="3500438"/>
            <a:ext cx="1584325" cy="1512887"/>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GB"/>
          </a:p>
        </p:txBody>
      </p:sp>
      <p:sp>
        <p:nvSpPr>
          <p:cNvPr id="15" name="Oval 14"/>
          <p:cNvSpPr/>
          <p:nvPr/>
        </p:nvSpPr>
        <p:spPr>
          <a:xfrm>
            <a:off x="5580063" y="3644900"/>
            <a:ext cx="1512887" cy="1296988"/>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GB"/>
          </a:p>
        </p:txBody>
      </p:sp>
      <p:sp>
        <p:nvSpPr>
          <p:cNvPr id="18" name="Rectangle 17"/>
          <p:cNvSpPr/>
          <p:nvPr/>
        </p:nvSpPr>
        <p:spPr>
          <a:xfrm>
            <a:off x="1763713" y="3860800"/>
            <a:ext cx="1512887" cy="923925"/>
          </a:xfrm>
          <a:prstGeom prst="rect">
            <a:avLst/>
          </a:prstGeom>
        </p:spPr>
        <p:txBody>
          <a:bodyPr>
            <a:spAutoFit/>
          </a:bodyPr>
          <a:lstStyle/>
          <a:p>
            <a:pPr>
              <a:defRPr/>
            </a:pPr>
            <a:r>
              <a:rPr lang="en-GB" dirty="0">
                <a:solidFill>
                  <a:schemeClr val="bg1">
                    <a:lumMod val="50000"/>
                  </a:schemeClr>
                </a:solidFill>
                <a:latin typeface="Times New Roman" pitchFamily="18" charset="0"/>
              </a:rPr>
              <a:t>Reasonable</a:t>
            </a:r>
          </a:p>
          <a:p>
            <a:pPr>
              <a:defRPr/>
            </a:pPr>
            <a:r>
              <a:rPr lang="en-GB" dirty="0">
                <a:solidFill>
                  <a:schemeClr val="bg1">
                    <a:lumMod val="50000"/>
                  </a:schemeClr>
                </a:solidFill>
                <a:latin typeface="Times New Roman" pitchFamily="18" charset="0"/>
              </a:rPr>
              <a:t> Mind Memory</a:t>
            </a:r>
          </a:p>
        </p:txBody>
      </p:sp>
      <p:sp>
        <p:nvSpPr>
          <p:cNvPr id="19" name="Rectangle 18"/>
          <p:cNvSpPr/>
          <p:nvPr/>
        </p:nvSpPr>
        <p:spPr>
          <a:xfrm>
            <a:off x="5724525" y="3860800"/>
            <a:ext cx="1133475" cy="923925"/>
          </a:xfrm>
          <a:prstGeom prst="rect">
            <a:avLst/>
          </a:prstGeom>
        </p:spPr>
        <p:txBody>
          <a:bodyPr>
            <a:spAutoFit/>
          </a:bodyPr>
          <a:lstStyle/>
          <a:p>
            <a:pPr>
              <a:defRPr/>
            </a:pPr>
            <a:r>
              <a:rPr lang="en-GB" dirty="0">
                <a:solidFill>
                  <a:schemeClr val="bg1">
                    <a:lumMod val="50000"/>
                  </a:schemeClr>
                </a:solidFill>
                <a:latin typeface="Times New Roman" pitchFamily="18" charset="0"/>
              </a:rPr>
              <a:t> Emotion</a:t>
            </a:r>
          </a:p>
          <a:p>
            <a:pPr>
              <a:defRPr/>
            </a:pPr>
            <a:r>
              <a:rPr lang="en-GB" dirty="0">
                <a:solidFill>
                  <a:schemeClr val="bg1">
                    <a:lumMod val="50000"/>
                  </a:schemeClr>
                </a:solidFill>
                <a:latin typeface="Times New Roman" pitchFamily="18" charset="0"/>
              </a:rPr>
              <a:t> Mind Memory</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8194"/>
                                        </p:tgtEl>
                                        <p:attrNameLst>
                                          <p:attrName>style.visibility</p:attrName>
                                        </p:attrNameLst>
                                      </p:cBhvr>
                                      <p:to>
                                        <p:strVal val="visible"/>
                                      </p:to>
                                    </p:set>
                                    <p:animEffect transition="in" filter="fade">
                                      <p:cBhvr>
                                        <p:cTn id="7" dur="2000"/>
                                        <p:tgtEl>
                                          <p:spTgt spid="819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3" presetClass="path" presetSubtype="0" accel="50000" decel="50000" fill="hold" nodeType="clickEffect">
                                  <p:stCondLst>
                                    <p:cond delay="0"/>
                                  </p:stCondLst>
                                  <p:childTnLst>
                                    <p:animMotion origin="layout" path="M 1.11111E-6 7.40741E-7 L 0.14965 -0.00532 " pathEditMode="relative" rAng="0" ptsTypes="AA">
                                      <p:cBhvr>
                                        <p:cTn id="11" dur="2000" fill="hold"/>
                                        <p:tgtEl>
                                          <p:spTgt spid="3"/>
                                        </p:tgtEl>
                                        <p:attrNameLst>
                                          <p:attrName>ppt_x</p:attrName>
                                          <p:attrName>ppt_y</p:attrName>
                                        </p:attrNameLst>
                                      </p:cBhvr>
                                      <p:rCtr x="75" y="-3"/>
                                    </p:animMotion>
                                  </p:childTnLst>
                                </p:cTn>
                              </p:par>
                              <p:par>
                                <p:cTn id="12" presetID="35" presetClass="path" presetSubtype="0" accel="50000" decel="50000" fill="hold" nodeType="withEffect">
                                  <p:stCondLst>
                                    <p:cond delay="0"/>
                                  </p:stCondLst>
                                  <p:childTnLst>
                                    <p:animMotion origin="layout" path="M 5E-6 4.44444E-6 L -0.14306 -0.00348 " pathEditMode="relative" rAng="0" ptsTypes="AA">
                                      <p:cBhvr>
                                        <p:cTn id="13" dur="2000" fill="hold"/>
                                        <p:tgtEl>
                                          <p:spTgt spid="2"/>
                                        </p:tgtEl>
                                        <p:attrNameLst>
                                          <p:attrName>ppt_x</p:attrName>
                                          <p:attrName>ppt_y</p:attrName>
                                        </p:attrNameLst>
                                      </p:cBhvr>
                                      <p:rCtr x="-72" y="-2"/>
                                    </p:animMotion>
                                  </p:childTnLst>
                                </p:cTn>
                              </p:par>
                              <p:par>
                                <p:cTn id="14" presetID="42" presetClass="path" presetSubtype="0" accel="50000" decel="50000" fill="hold" grpId="0" nodeType="withEffect">
                                  <p:stCondLst>
                                    <p:cond delay="0"/>
                                  </p:stCondLst>
                                  <p:childTnLst>
                                    <p:animMotion origin="layout" path="M 0 0  L 0 0.33333  E" pathEditMode="relative" ptsTypes="">
                                      <p:cBhvr>
                                        <p:cTn id="15" dur="2000" fill="hold"/>
                                        <p:tgtEl>
                                          <p:spTgt spid="257030"/>
                                        </p:tgtEl>
                                        <p:attrNameLst>
                                          <p:attrName>ppt_x</p:attrName>
                                          <p:attrName>ppt_y</p:attrName>
                                        </p:attrNameLst>
                                      </p:cBhvr>
                                    </p:animMotion>
                                  </p:childTnLst>
                                </p:cTn>
                              </p:par>
                              <p:par>
                                <p:cTn id="16" presetID="1" presetClass="exit" presetSubtype="0" fill="hold" grpId="0" nodeType="withEffect">
                                  <p:stCondLst>
                                    <p:cond delay="0"/>
                                  </p:stCondLst>
                                  <p:childTnLst>
                                    <p:set>
                                      <p:cBhvr>
                                        <p:cTn id="17" dur="1" fill="hold">
                                          <p:stCondLst>
                                            <p:cond delay="0"/>
                                          </p:stCondLst>
                                        </p:cTn>
                                        <p:tgtEl>
                                          <p:spTgt spid="257032"/>
                                        </p:tgtEl>
                                        <p:attrNameLst>
                                          <p:attrName>style.visibility</p:attrName>
                                        </p:attrNameLst>
                                      </p:cBhvr>
                                      <p:to>
                                        <p:strVal val="hidden"/>
                                      </p:to>
                                    </p:set>
                                  </p:childTnLst>
                                </p:cTn>
                              </p:par>
                              <p:par>
                                <p:cTn id="18" presetID="10" presetClass="exit" presetSubtype="0" fill="hold" grpId="0" nodeType="withEffect">
                                  <p:stCondLst>
                                    <p:cond delay="0"/>
                                  </p:stCondLst>
                                  <p:childTnLst>
                                    <p:animEffect transition="out" filter="fade">
                                      <p:cBhvr>
                                        <p:cTn id="19" dur="2000"/>
                                        <p:tgtEl>
                                          <p:spTgt spid="257031"/>
                                        </p:tgtEl>
                                      </p:cBhvr>
                                    </p:animEffect>
                                    <p:set>
                                      <p:cBhvr>
                                        <p:cTn id="20" dur="1" fill="hold">
                                          <p:stCondLst>
                                            <p:cond delay="1999"/>
                                          </p:stCondLst>
                                        </p:cTn>
                                        <p:tgtEl>
                                          <p:spTgt spid="257031"/>
                                        </p:tgtEl>
                                        <p:attrNameLst>
                                          <p:attrName>style.visibility</p:attrName>
                                        </p:attrNameLst>
                                      </p:cBhvr>
                                      <p:to>
                                        <p:strVal val="hidden"/>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xit" presetSubtype="0" fill="hold" grpId="1" nodeType="clickEffect">
                                  <p:stCondLst>
                                    <p:cond delay="0"/>
                                  </p:stCondLst>
                                  <p:childTnLst>
                                    <p:set>
                                      <p:cBhvr>
                                        <p:cTn id="24" dur="1" fill="hold">
                                          <p:stCondLst>
                                            <p:cond delay="0"/>
                                          </p:stCondLst>
                                        </p:cTn>
                                        <p:tgtEl>
                                          <p:spTgt spid="257030"/>
                                        </p:tgtEl>
                                        <p:attrNameLst>
                                          <p:attrName>style.visibility</p:attrName>
                                        </p:attrNameLst>
                                      </p:cBhvr>
                                      <p:to>
                                        <p:strVal val="hidden"/>
                                      </p:to>
                                    </p:set>
                                  </p:childTnLst>
                                </p:cTn>
                              </p:par>
                              <p:par>
                                <p:cTn id="25" presetID="1" presetClass="entr" presetSubtype="0" fill="hold" grpId="0" nodeType="with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par>
                                <p:cTn id="27" presetID="64" presetClass="path" presetSubtype="0" accel="50000" decel="50000" fill="hold" grpId="1" nodeType="withEffect">
                                  <p:stCondLst>
                                    <p:cond delay="0"/>
                                  </p:stCondLst>
                                  <p:childTnLst>
                                    <p:animMotion origin="layout" path="M 0 0  L 0 -0.33333  E" pathEditMode="relative" ptsTypes="">
                                      <p:cBhvr>
                                        <p:cTn id="28" dur="2000" fill="hold"/>
                                        <p:tgtEl>
                                          <p:spTgt spid="16"/>
                                        </p:tgtEl>
                                        <p:attrNameLst>
                                          <p:attrName>ppt_x</p:attrName>
                                          <p:attrName>ppt_y</p:attrName>
                                        </p:attrNameLst>
                                      </p:cBhvr>
                                    </p:animMotion>
                                  </p:childTnLst>
                                </p:cTn>
                              </p:par>
                            </p:childTnLst>
                          </p:cTn>
                        </p:par>
                        <p:par>
                          <p:cTn id="29" fill="hold" nodeType="afterGroup">
                            <p:stCondLst>
                              <p:cond delay="2000"/>
                            </p:stCondLst>
                            <p:childTnLst>
                              <p:par>
                                <p:cTn id="30" presetID="10" presetClass="entr" presetSubtype="0" fill="hold" grpId="0" nodeType="after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fade">
                                      <p:cBhvr>
                                        <p:cTn id="32" dur="1000"/>
                                        <p:tgtEl>
                                          <p:spTgt spid="17"/>
                                        </p:tgtEl>
                                      </p:cBhvr>
                                    </p:animEffect>
                                  </p:childTnLst>
                                </p:cTn>
                              </p:par>
                            </p:childTnLst>
                          </p:cTn>
                        </p:par>
                        <p:par>
                          <p:cTn id="33" fill="hold" nodeType="afterGroup">
                            <p:stCondLst>
                              <p:cond delay="3000"/>
                            </p:stCondLst>
                            <p:childTnLst>
                              <p:par>
                                <p:cTn id="34" presetID="63" presetClass="path" presetSubtype="0" accel="50000" decel="50000" fill="hold" nodeType="afterEffect">
                                  <p:stCondLst>
                                    <p:cond delay="0"/>
                                  </p:stCondLst>
                                  <p:childTnLst>
                                    <p:animMotion origin="layout" path="M -0.14306 -0.00348 L -0.08004 -0.00348 " pathEditMode="relative" rAng="0" ptsTypes="AA">
                                      <p:cBhvr>
                                        <p:cTn id="35" dur="2000" fill="hold"/>
                                        <p:tgtEl>
                                          <p:spTgt spid="2"/>
                                        </p:tgtEl>
                                        <p:attrNameLst>
                                          <p:attrName>ppt_x</p:attrName>
                                          <p:attrName>ppt_y</p:attrName>
                                        </p:attrNameLst>
                                      </p:cBhvr>
                                      <p:rCtr x="31" y="0"/>
                                    </p:animMotion>
                                  </p:childTnLst>
                                </p:cTn>
                              </p:par>
                              <p:par>
                                <p:cTn id="36" presetID="35" presetClass="path" presetSubtype="0" accel="50000" decel="50000" fill="hold" nodeType="withEffect">
                                  <p:stCondLst>
                                    <p:cond delay="0"/>
                                  </p:stCondLst>
                                  <p:childTnLst>
                                    <p:animMotion origin="layout" path="M 0.14966 -0.00532 L 0.10261 -0.00578 " pathEditMode="relative" rAng="0" ptsTypes="AA">
                                      <p:cBhvr>
                                        <p:cTn id="37" dur="2000" fill="hold"/>
                                        <p:tgtEl>
                                          <p:spTgt spid="3"/>
                                        </p:tgtEl>
                                        <p:attrNameLst>
                                          <p:attrName>ppt_x</p:attrName>
                                          <p:attrName>ppt_y</p:attrName>
                                        </p:attrNameLst>
                                      </p:cBhvr>
                                      <p:rCtr x="-24"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7031" grpId="0"/>
      <p:bldP spid="257032" grpId="0" animBg="1"/>
      <p:bldP spid="17" grpId="0" animBg="1"/>
      <p:bldP spid="257030" grpId="0"/>
      <p:bldP spid="257030" grpId="1"/>
      <p:bldP spid="16" grpId="0"/>
      <p:bldP spid="16"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GB" dirty="0" smtClean="0"/>
              <a:t>A therapeutic approach using this model</a:t>
            </a:r>
            <a:endParaRPr lang="en-GB" dirty="0"/>
          </a:p>
        </p:txBody>
      </p:sp>
      <p:sp>
        <p:nvSpPr>
          <p:cNvPr id="18435" name="Content Placeholder 2"/>
          <p:cNvSpPr>
            <a:spLocks noGrp="1"/>
          </p:cNvSpPr>
          <p:nvPr>
            <p:ph idx="1"/>
          </p:nvPr>
        </p:nvSpPr>
        <p:spPr/>
        <p:txBody>
          <a:bodyPr>
            <a:normAutofit fontScale="92500" lnSpcReduction="10000"/>
          </a:bodyPr>
          <a:lstStyle/>
          <a:p>
            <a:r>
              <a:rPr lang="en-GB" dirty="0" smtClean="0"/>
              <a:t>Validate the experience as </a:t>
            </a:r>
            <a:r>
              <a:rPr lang="en-GB" i="1" dirty="0" smtClean="0"/>
              <a:t>their</a:t>
            </a:r>
            <a:r>
              <a:rPr lang="en-GB" dirty="0" smtClean="0"/>
              <a:t> experience</a:t>
            </a:r>
          </a:p>
          <a:p>
            <a:r>
              <a:rPr lang="en-GB" dirty="0" smtClean="0"/>
              <a:t>Validate the emotion (as opposed to ‘the story’)</a:t>
            </a:r>
          </a:p>
          <a:p>
            <a:r>
              <a:rPr lang="en-GB" dirty="0" smtClean="0"/>
              <a:t>Sit lightly to explanations – </a:t>
            </a:r>
            <a:r>
              <a:rPr lang="en-GB" i="1" dirty="0" smtClean="0"/>
              <a:t>all</a:t>
            </a:r>
            <a:r>
              <a:rPr lang="en-GB" dirty="0" smtClean="0"/>
              <a:t> explanations, including medical and CBT ones!</a:t>
            </a:r>
          </a:p>
          <a:p>
            <a:r>
              <a:rPr lang="en-GB" dirty="0" smtClean="0"/>
              <a:t>Model sitting with uncertainty, recognizing mystery</a:t>
            </a:r>
          </a:p>
          <a:p>
            <a:r>
              <a:rPr lang="en-GB" dirty="0" smtClean="0"/>
              <a:t>‘Shared’ and ‘Unshared’ reality – a way of talking about this</a:t>
            </a:r>
          </a:p>
          <a:p>
            <a:r>
              <a:rPr lang="en-GB" dirty="0" smtClean="0"/>
              <a:t>Helping the person to take control of their ‘unshared reality’ is key – how to close off openness to invasion – from within or without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Effect transition="in" filter="fade">
                                      <p:cBhvr>
                                        <p:cTn id="7" dur="2000"/>
                                        <p:tgtEl>
                                          <p:spTgt spid="1843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8435">
                                            <p:txEl>
                                              <p:pRg st="1" end="1"/>
                                            </p:txEl>
                                          </p:spTgt>
                                        </p:tgtEl>
                                        <p:attrNameLst>
                                          <p:attrName>style.visibility</p:attrName>
                                        </p:attrNameLst>
                                      </p:cBhvr>
                                      <p:to>
                                        <p:strVal val="visible"/>
                                      </p:to>
                                    </p:set>
                                    <p:animEffect transition="in" filter="fade">
                                      <p:cBhvr>
                                        <p:cTn id="12" dur="2000"/>
                                        <p:tgtEl>
                                          <p:spTgt spid="1843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8435">
                                            <p:txEl>
                                              <p:pRg st="2" end="2"/>
                                            </p:txEl>
                                          </p:spTgt>
                                        </p:tgtEl>
                                        <p:attrNameLst>
                                          <p:attrName>style.visibility</p:attrName>
                                        </p:attrNameLst>
                                      </p:cBhvr>
                                      <p:to>
                                        <p:strVal val="visible"/>
                                      </p:to>
                                    </p:set>
                                    <p:animEffect transition="in" filter="fade">
                                      <p:cBhvr>
                                        <p:cTn id="17" dur="2000"/>
                                        <p:tgtEl>
                                          <p:spTgt spid="1843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8435">
                                            <p:txEl>
                                              <p:pRg st="3" end="3"/>
                                            </p:txEl>
                                          </p:spTgt>
                                        </p:tgtEl>
                                        <p:attrNameLst>
                                          <p:attrName>style.visibility</p:attrName>
                                        </p:attrNameLst>
                                      </p:cBhvr>
                                      <p:to>
                                        <p:strVal val="visible"/>
                                      </p:to>
                                    </p:set>
                                    <p:animEffect transition="in" filter="fade">
                                      <p:cBhvr>
                                        <p:cTn id="22" dur="2000"/>
                                        <p:tgtEl>
                                          <p:spTgt spid="1843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8435">
                                            <p:txEl>
                                              <p:pRg st="4" end="4"/>
                                            </p:txEl>
                                          </p:spTgt>
                                        </p:tgtEl>
                                        <p:attrNameLst>
                                          <p:attrName>style.visibility</p:attrName>
                                        </p:attrNameLst>
                                      </p:cBhvr>
                                      <p:to>
                                        <p:strVal val="visible"/>
                                      </p:to>
                                    </p:set>
                                    <p:animEffect transition="in" filter="fade">
                                      <p:cBhvr>
                                        <p:cTn id="27" dur="2000"/>
                                        <p:tgtEl>
                                          <p:spTgt spid="1843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8435">
                                            <p:txEl>
                                              <p:pRg st="5" end="5"/>
                                            </p:txEl>
                                          </p:spTgt>
                                        </p:tgtEl>
                                        <p:attrNameLst>
                                          <p:attrName>style.visibility</p:attrName>
                                        </p:attrNameLst>
                                      </p:cBhvr>
                                      <p:to>
                                        <p:strVal val="visible"/>
                                      </p:to>
                                    </p:set>
                                    <p:animEffect transition="in" filter="fade">
                                      <p:cBhvr>
                                        <p:cTn id="32" dur="2000"/>
                                        <p:tgtEl>
                                          <p:spTgt spid="1843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1426170"/>
          </a:xfrm>
        </p:spPr>
        <p:txBody>
          <a:bodyPr>
            <a:normAutofit/>
          </a:bodyPr>
          <a:lstStyle/>
          <a:p>
            <a:r>
              <a:rPr lang="en-GB" dirty="0" smtClean="0"/>
              <a:t>The “What is Real” Approach</a:t>
            </a:r>
            <a:br>
              <a:rPr lang="en-GB" dirty="0" smtClean="0"/>
            </a:br>
            <a:r>
              <a:rPr lang="en-GB" sz="2800" dirty="0" smtClean="0"/>
              <a:t> </a:t>
            </a:r>
            <a:endParaRPr lang="en-GB" sz="2800" dirty="0"/>
          </a:p>
        </p:txBody>
      </p:sp>
      <p:sp>
        <p:nvSpPr>
          <p:cNvPr id="5" name="Content Placeholder 4"/>
          <p:cNvSpPr>
            <a:spLocks noGrp="1"/>
          </p:cNvSpPr>
          <p:nvPr>
            <p:ph idx="1"/>
          </p:nvPr>
        </p:nvSpPr>
        <p:spPr>
          <a:xfrm>
            <a:off x="457200" y="1772816"/>
            <a:ext cx="8229600" cy="4536544"/>
          </a:xfrm>
        </p:spPr>
        <p:txBody>
          <a:bodyPr/>
          <a:lstStyle/>
          <a:p>
            <a:r>
              <a:rPr lang="en-GB" dirty="0" smtClean="0"/>
              <a:t>Introduces and normalizes “Unshared Reality”</a:t>
            </a:r>
          </a:p>
          <a:p>
            <a:r>
              <a:rPr lang="en-GB" dirty="0" smtClean="0"/>
              <a:t>Balance between vulnerability and potential – positive side of high </a:t>
            </a:r>
            <a:r>
              <a:rPr lang="en-GB" dirty="0" err="1" smtClean="0"/>
              <a:t>schizotypy</a:t>
            </a:r>
            <a:endParaRPr lang="en-GB" dirty="0" smtClean="0"/>
          </a:p>
          <a:p>
            <a:r>
              <a:rPr lang="en-GB" dirty="0" smtClean="0"/>
              <a:t> Practical ways to manage the threshold between the two 2 “realities”</a:t>
            </a:r>
          </a:p>
          <a:p>
            <a:r>
              <a:rPr lang="en-GB" dirty="0" smtClean="0"/>
              <a:t>Motivation to use coping to do this </a:t>
            </a:r>
            <a:r>
              <a:rPr lang="en-GB" dirty="0" smtClean="0"/>
              <a:t> - counter giving up and opting out</a:t>
            </a:r>
            <a:endParaRPr lang="en-GB" dirty="0" smtClean="0"/>
          </a:p>
          <a:p>
            <a:r>
              <a:rPr lang="en-GB" dirty="0" smtClean="0"/>
              <a:t>Individual formulation based on coping strategy model – for some</a:t>
            </a:r>
          </a:p>
          <a:p>
            <a:endParaRPr lang="en-GB" dirty="0"/>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a:xfrm>
            <a:off x="301752" y="228600"/>
            <a:ext cx="8534400" cy="1184176"/>
          </a:xfrm>
        </p:spPr>
        <p:txBody>
          <a:bodyPr>
            <a:normAutofit fontScale="90000"/>
          </a:bodyPr>
          <a:lstStyle/>
          <a:p>
            <a:pPr eaLnBrk="1" hangingPunct="1">
              <a:defRPr/>
            </a:pPr>
            <a:r>
              <a:rPr lang="en-GB" sz="3100" dirty="0" smtClean="0"/>
              <a:t>Group  Programme:</a:t>
            </a:r>
            <a:r>
              <a:rPr lang="en-GB" sz="4000" dirty="0" smtClean="0"/>
              <a:t/>
            </a:r>
            <a:br>
              <a:rPr lang="en-GB" sz="4000" dirty="0" smtClean="0"/>
            </a:br>
            <a:r>
              <a:rPr lang="en-GB" sz="4000" dirty="0" smtClean="0"/>
              <a:t>Openness to Unusual Experiencing</a:t>
            </a:r>
          </a:p>
        </p:txBody>
      </p:sp>
      <p:sp>
        <p:nvSpPr>
          <p:cNvPr id="29699" name="Rectangle 3"/>
          <p:cNvSpPr>
            <a:spLocks noGrp="1" noChangeArrowheads="1"/>
          </p:cNvSpPr>
          <p:nvPr>
            <p:ph type="body" idx="4294967295"/>
          </p:nvPr>
        </p:nvSpPr>
        <p:spPr>
          <a:xfrm>
            <a:off x="457200" y="1600200"/>
            <a:ext cx="8229600" cy="5105400"/>
          </a:xfrm>
        </p:spPr>
        <p:txBody>
          <a:bodyPr>
            <a:normAutofit/>
          </a:bodyPr>
          <a:lstStyle/>
          <a:p>
            <a:pPr eaLnBrk="1" hangingPunct="1">
              <a:lnSpc>
                <a:spcPct val="90000"/>
              </a:lnSpc>
              <a:defRPr/>
            </a:pPr>
            <a:r>
              <a:rPr lang="en-GB" sz="2800" dirty="0" smtClean="0"/>
              <a:t>Acknowledging that psychosis feels different</a:t>
            </a:r>
          </a:p>
          <a:p>
            <a:pPr eaLnBrk="1" hangingPunct="1">
              <a:lnSpc>
                <a:spcPct val="90000"/>
              </a:lnSpc>
              <a:defRPr/>
            </a:pPr>
            <a:r>
              <a:rPr lang="en-GB" sz="2800" dirty="0" smtClean="0"/>
              <a:t>Normalising the difference in quality of experience as well as the continuity</a:t>
            </a:r>
          </a:p>
          <a:p>
            <a:pPr eaLnBrk="1" hangingPunct="1">
              <a:lnSpc>
                <a:spcPct val="90000"/>
              </a:lnSpc>
              <a:defRPr/>
            </a:pPr>
            <a:r>
              <a:rPr lang="en-GB" dirty="0" smtClean="0"/>
              <a:t>Reference </a:t>
            </a:r>
            <a:r>
              <a:rPr lang="en-GB" dirty="0" err="1" smtClean="0"/>
              <a:t>Romme</a:t>
            </a:r>
            <a:r>
              <a:rPr lang="en-GB" dirty="0" smtClean="0"/>
              <a:t> &amp; Escher research</a:t>
            </a:r>
            <a:endParaRPr lang="en-GB" sz="2800" dirty="0" smtClean="0"/>
          </a:p>
          <a:p>
            <a:pPr>
              <a:lnSpc>
                <a:spcPct val="90000"/>
              </a:lnSpc>
              <a:defRPr/>
            </a:pPr>
            <a:r>
              <a:rPr lang="en-GB" dirty="0" smtClean="0"/>
              <a:t>Identifying  and exploring pros and cons of ‘shared’ and ‘unshared’ reality</a:t>
            </a:r>
            <a:endParaRPr lang="en-GB" sz="2800" dirty="0" smtClean="0"/>
          </a:p>
          <a:p>
            <a:pPr eaLnBrk="1" hangingPunct="1">
              <a:lnSpc>
                <a:spcPct val="90000"/>
              </a:lnSpc>
              <a:defRPr/>
            </a:pPr>
            <a:r>
              <a:rPr lang="en-GB" sz="2800" dirty="0" smtClean="0"/>
              <a:t>Sensitivity and openness to anomalous experience – continuum with normality: Gordon </a:t>
            </a:r>
            <a:r>
              <a:rPr lang="en-GB" sz="2800" dirty="0" err="1" smtClean="0"/>
              <a:t>Claridge’s</a:t>
            </a:r>
            <a:r>
              <a:rPr lang="en-GB" sz="2800" dirty="0" smtClean="0"/>
              <a:t> </a:t>
            </a:r>
            <a:r>
              <a:rPr lang="en-GB" sz="2800" dirty="0" err="1" smtClean="0"/>
              <a:t>Schizotypy</a:t>
            </a:r>
            <a:r>
              <a:rPr lang="en-GB" sz="2800" dirty="0" smtClean="0"/>
              <a:t> research.</a:t>
            </a:r>
          </a:p>
          <a:p>
            <a:pPr>
              <a:lnSpc>
                <a:spcPct val="90000"/>
              </a:lnSpc>
              <a:defRPr/>
            </a:pPr>
            <a:r>
              <a:rPr lang="en-US" dirty="0" smtClean="0"/>
              <a:t>Positive side as well as vulnerability – creativity, spirituality – effect on self esteem</a:t>
            </a:r>
          </a:p>
          <a:p>
            <a:pPr eaLnBrk="1" hangingPunct="1">
              <a:lnSpc>
                <a:spcPct val="90000"/>
              </a:lnSpc>
              <a:buNone/>
              <a:defRPr/>
            </a:pPr>
            <a:endParaRPr lang="en-GB" sz="2800" dirty="0" smtClean="0"/>
          </a:p>
          <a:p>
            <a:pPr eaLnBrk="1" hangingPunct="1">
              <a:lnSpc>
                <a:spcPct val="90000"/>
              </a:lnSpc>
              <a:buNone/>
              <a:defRPr/>
            </a:pPr>
            <a:endParaRPr lang="en-GB" sz="2800"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969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969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969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969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969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build="p"/>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a:xfrm>
            <a:off x="0" y="274638"/>
            <a:ext cx="8229600" cy="639762"/>
          </a:xfrm>
        </p:spPr>
        <p:txBody>
          <a:bodyPr/>
          <a:lstStyle/>
          <a:p>
            <a:r>
              <a:rPr lang="en-GB" sz="2600" dirty="0" smtClean="0"/>
              <a:t>     Shared Reality                    Unshared Reality</a:t>
            </a:r>
          </a:p>
        </p:txBody>
      </p:sp>
      <p:sp>
        <p:nvSpPr>
          <p:cNvPr id="22531" name="Rectangle 3"/>
          <p:cNvSpPr>
            <a:spLocks noGrp="1" noChangeArrowheads="1"/>
          </p:cNvSpPr>
          <p:nvPr>
            <p:ph type="body" sz="half" idx="4294967295"/>
          </p:nvPr>
        </p:nvSpPr>
        <p:spPr>
          <a:xfrm>
            <a:off x="0" y="838200"/>
            <a:ext cx="4033838" cy="5287963"/>
          </a:xfrm>
        </p:spPr>
        <p:txBody>
          <a:bodyPr/>
          <a:lstStyle/>
          <a:p>
            <a:r>
              <a:rPr lang="en-GB" sz="2400" smtClean="0"/>
              <a:t>Ordinary</a:t>
            </a:r>
          </a:p>
          <a:p>
            <a:r>
              <a:rPr lang="en-GB" sz="2400" smtClean="0"/>
              <a:t>Clear limits</a:t>
            </a:r>
          </a:p>
          <a:p>
            <a:r>
              <a:rPr lang="en-GB" sz="2400" smtClean="0"/>
              <a:t>Access to full memory and learning</a:t>
            </a:r>
          </a:p>
          <a:p>
            <a:r>
              <a:rPr lang="en-GB" sz="2400" smtClean="0"/>
              <a:t>Precise meanings available</a:t>
            </a:r>
          </a:p>
          <a:p>
            <a:r>
              <a:rPr lang="en-GB" sz="2400" smtClean="0"/>
              <a:t>Separation between people</a:t>
            </a:r>
          </a:p>
          <a:p>
            <a:r>
              <a:rPr lang="en-GB" sz="2400" smtClean="0"/>
              <a:t>Clear sense of self</a:t>
            </a:r>
          </a:p>
          <a:p>
            <a:r>
              <a:rPr lang="en-GB" sz="2400" smtClean="0"/>
              <a:t>Emotions moderated and grounded</a:t>
            </a:r>
          </a:p>
          <a:p>
            <a:r>
              <a:rPr lang="en-GB" sz="2400" smtClean="0"/>
              <a:t>A logic of ‘Either/Or</a:t>
            </a:r>
          </a:p>
          <a:p>
            <a:endParaRPr lang="en-GB" sz="2400" smtClean="0"/>
          </a:p>
          <a:p>
            <a:endParaRPr lang="en-GB" sz="2400" smtClean="0"/>
          </a:p>
        </p:txBody>
      </p:sp>
      <p:sp>
        <p:nvSpPr>
          <p:cNvPr id="22532" name="Rectangle 4"/>
          <p:cNvSpPr>
            <a:spLocks noGrp="1" noChangeArrowheads="1"/>
          </p:cNvSpPr>
          <p:nvPr>
            <p:ph type="body" sz="half" idx="4294967295"/>
          </p:nvPr>
        </p:nvSpPr>
        <p:spPr>
          <a:xfrm>
            <a:off x="5110163" y="908050"/>
            <a:ext cx="4033837" cy="5761038"/>
          </a:xfrm>
        </p:spPr>
        <p:txBody>
          <a:bodyPr/>
          <a:lstStyle/>
          <a:p>
            <a:pPr>
              <a:lnSpc>
                <a:spcPct val="90000"/>
              </a:lnSpc>
            </a:pPr>
            <a:r>
              <a:rPr lang="en-GB" sz="2400" dirty="0" smtClean="0"/>
              <a:t> Supernatural</a:t>
            </a:r>
          </a:p>
          <a:p>
            <a:pPr>
              <a:lnSpc>
                <a:spcPct val="90000"/>
              </a:lnSpc>
            </a:pPr>
            <a:r>
              <a:rPr lang="en-GB" sz="2400" dirty="0" smtClean="0"/>
              <a:t>Unbounded</a:t>
            </a:r>
          </a:p>
          <a:p>
            <a:pPr>
              <a:lnSpc>
                <a:spcPct val="90000"/>
              </a:lnSpc>
            </a:pPr>
            <a:r>
              <a:rPr lang="en-GB" sz="2400" dirty="0" smtClean="0"/>
              <a:t>Access to propositional knowledge/memory is patchy</a:t>
            </a:r>
          </a:p>
          <a:p>
            <a:pPr>
              <a:lnSpc>
                <a:spcPct val="90000"/>
              </a:lnSpc>
            </a:pPr>
            <a:r>
              <a:rPr lang="en-GB" sz="2400" dirty="0" smtClean="0"/>
              <a:t>Suffused with meaning or meaningless</a:t>
            </a:r>
          </a:p>
          <a:p>
            <a:pPr>
              <a:lnSpc>
                <a:spcPct val="90000"/>
              </a:lnSpc>
            </a:pPr>
            <a:endParaRPr lang="en-GB" sz="2400" dirty="0" smtClean="0"/>
          </a:p>
          <a:p>
            <a:pPr>
              <a:lnSpc>
                <a:spcPct val="90000"/>
              </a:lnSpc>
            </a:pPr>
            <a:r>
              <a:rPr lang="en-GB" sz="2400" dirty="0" smtClean="0"/>
              <a:t>Self: lost in the whole or supremely important</a:t>
            </a:r>
          </a:p>
          <a:p>
            <a:pPr>
              <a:lnSpc>
                <a:spcPct val="90000"/>
              </a:lnSpc>
            </a:pPr>
            <a:r>
              <a:rPr lang="en-GB" sz="2400" dirty="0" smtClean="0"/>
              <a:t>Emotions: swing between extremes or absent</a:t>
            </a:r>
          </a:p>
          <a:p>
            <a:pPr>
              <a:lnSpc>
                <a:spcPct val="90000"/>
              </a:lnSpc>
            </a:pPr>
            <a:r>
              <a:rPr lang="en-GB" sz="2400" dirty="0" smtClean="0"/>
              <a:t>A logic of ‘Both/And’</a:t>
            </a:r>
          </a:p>
          <a:p>
            <a:pPr>
              <a:lnSpc>
                <a:spcPct val="90000"/>
              </a:lnSpc>
            </a:pPr>
            <a:endParaRPr lang="en-GB" sz="2400"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53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53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53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253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53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2531">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2531">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2532">
                                            <p:txEl>
                                              <p:pRg st="0" end="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2532">
                                            <p:txEl>
                                              <p:pRg st="1" end="1"/>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2532">
                                            <p:txEl>
                                              <p:pRg st="2" end="2"/>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2532">
                                            <p:txEl>
                                              <p:pRg st="3" end="3"/>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2532">
                                            <p:txEl>
                                              <p:pRg st="5" end="5"/>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2532">
                                            <p:txEl>
                                              <p:pRg st="6" end="6"/>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2253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p:bldP spid="22532"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Custom 3">
      <a:dk1>
        <a:srgbClr val="635672"/>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938</TotalTime>
  <Words>1628</Words>
  <Application>Microsoft Office PowerPoint</Application>
  <PresentationFormat>On-screen Show (4:3)</PresentationFormat>
  <Paragraphs>225</Paragraphs>
  <Slides>23</Slides>
  <Notes>2</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Apex</vt:lpstr>
      <vt:lpstr>“What is real and what is not”  a THERAPEUTIC APPROACH TO PSYCHOSIS THaT TAKES EXPERIENCE SERIOUSLY AND UNDERMINES STIGMA</vt:lpstr>
      <vt:lpstr>Moving on from the Illness Model</vt:lpstr>
      <vt:lpstr>The Blight of Stigma</vt:lpstr>
      <vt:lpstr> A Clinical Model based on ICS</vt:lpstr>
      <vt:lpstr>  States of Mind Diagram. Applied to Psychosis</vt:lpstr>
      <vt:lpstr>A therapeutic approach using this model</vt:lpstr>
      <vt:lpstr>The “What is Real” Approach  </vt:lpstr>
      <vt:lpstr>Group  Programme: Openness to Unusual Experiencing</vt:lpstr>
      <vt:lpstr>     Shared Reality                    Unshared Reality</vt:lpstr>
      <vt:lpstr>Understanding and taking charge of the Threshold</vt:lpstr>
      <vt:lpstr>Session 2. The role of Arousal   shaded area = anomalous experience/symptoms are more accessible.</vt:lpstr>
      <vt:lpstr>Session 2 cont. DIALECTICAL BEHAVIOUR THERAPY: Linehan’s STATES OF MIND applied to PSYCHOSIS</vt:lpstr>
      <vt:lpstr>Ways of taking charge and making sense</vt:lpstr>
      <vt:lpstr> Grounding Mindfulness</vt:lpstr>
      <vt:lpstr> Individual work   Therapeutic Alliance</vt:lpstr>
      <vt:lpstr>Slide 16</vt:lpstr>
      <vt:lpstr> Using EFF with Psychosis</vt:lpstr>
      <vt:lpstr>Psychosis formulation</vt:lpstr>
      <vt:lpstr>Breaking the Vicious Circles</vt:lpstr>
      <vt:lpstr>Spiritual Crisis Network Approach</vt:lpstr>
      <vt:lpstr>SCN Email Responding</vt:lpstr>
      <vt:lpstr> Grounding Advice</vt:lpstr>
      <vt:lpstr>Contact details, References and Web addresses </vt:lpstr>
    </vt:vector>
  </TitlesOfParts>
  <Company>GreenSpirit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Chris Clarke</dc:creator>
  <cp:lastModifiedBy>Chris Clarke</cp:lastModifiedBy>
  <cp:revision>66</cp:revision>
  <dcterms:created xsi:type="dcterms:W3CDTF">2013-02-25T16:47:26Z</dcterms:created>
  <dcterms:modified xsi:type="dcterms:W3CDTF">2015-11-21T12:09:21Z</dcterms:modified>
</cp:coreProperties>
</file>